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1" r:id="rId3"/>
    <p:sldMasterId id="2147483665" r:id="rId4"/>
  </p:sldMasterIdLst>
  <p:notesMasterIdLst>
    <p:notesMasterId r:id="rId59"/>
  </p:notesMasterIdLst>
  <p:handoutMasterIdLst>
    <p:handoutMasterId r:id="rId60"/>
  </p:handoutMasterIdLst>
  <p:sldIdLst>
    <p:sldId id="736" r:id="rId5"/>
    <p:sldId id="711" r:id="rId6"/>
    <p:sldId id="741" r:id="rId7"/>
    <p:sldId id="742" r:id="rId8"/>
    <p:sldId id="744" r:id="rId9"/>
    <p:sldId id="745" r:id="rId10"/>
    <p:sldId id="740" r:id="rId11"/>
    <p:sldId id="747" r:id="rId12"/>
    <p:sldId id="749" r:id="rId13"/>
    <p:sldId id="750" r:id="rId14"/>
    <p:sldId id="751" r:id="rId15"/>
    <p:sldId id="748" r:id="rId16"/>
    <p:sldId id="709" r:id="rId17"/>
    <p:sldId id="737" r:id="rId18"/>
    <p:sldId id="765" r:id="rId19"/>
    <p:sldId id="717" r:id="rId20"/>
    <p:sldId id="726" r:id="rId21"/>
    <p:sldId id="766" r:id="rId22"/>
    <p:sldId id="725" r:id="rId23"/>
    <p:sldId id="767" r:id="rId24"/>
    <p:sldId id="768" r:id="rId25"/>
    <p:sldId id="723" r:id="rId26"/>
    <p:sldId id="769" r:id="rId27"/>
    <p:sldId id="718" r:id="rId28"/>
    <p:sldId id="719" r:id="rId29"/>
    <p:sldId id="720" r:id="rId30"/>
    <p:sldId id="770" r:id="rId31"/>
    <p:sldId id="721" r:id="rId32"/>
    <p:sldId id="727" r:id="rId33"/>
    <p:sldId id="771" r:id="rId34"/>
    <p:sldId id="728" r:id="rId35"/>
    <p:sldId id="772" r:id="rId36"/>
    <p:sldId id="729" r:id="rId37"/>
    <p:sldId id="773" r:id="rId38"/>
    <p:sldId id="730" r:id="rId39"/>
    <p:sldId id="774" r:id="rId40"/>
    <p:sldId id="775" r:id="rId41"/>
    <p:sldId id="752" r:id="rId42"/>
    <p:sldId id="753" r:id="rId43"/>
    <p:sldId id="754" r:id="rId44"/>
    <p:sldId id="755" r:id="rId45"/>
    <p:sldId id="756" r:id="rId46"/>
    <p:sldId id="757" r:id="rId47"/>
    <p:sldId id="758" r:id="rId48"/>
    <p:sldId id="776" r:id="rId49"/>
    <p:sldId id="759" r:id="rId50"/>
    <p:sldId id="777" r:id="rId51"/>
    <p:sldId id="778" r:id="rId52"/>
    <p:sldId id="760" r:id="rId53"/>
    <p:sldId id="779" r:id="rId54"/>
    <p:sldId id="780" r:id="rId55"/>
    <p:sldId id="762" r:id="rId56"/>
    <p:sldId id="761" r:id="rId57"/>
    <p:sldId id="763"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9" autoAdjust="0"/>
    <p:restoredTop sz="84355" autoAdjust="0"/>
  </p:normalViewPr>
  <p:slideViewPr>
    <p:cSldViewPr>
      <p:cViewPr varScale="1">
        <p:scale>
          <a:sx n="106" d="100"/>
          <a:sy n="106" d="100"/>
        </p:scale>
        <p:origin x="2104" y="176"/>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699551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4424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42580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25263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722459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5699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831149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2399698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740610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929386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2436468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991827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22039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57853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93088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817186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004549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62731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01608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br>
              <a:rPr lang="en-US" dirty="0"/>
            </a:b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470406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929283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82753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94305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074071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958449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832003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648048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779755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3294712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4368868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935385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740828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52240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256701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197913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05160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417747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184594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7545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1027641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1767297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18829817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1652658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10901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991027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1126976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2102371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806436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1577258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622030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415358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4033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240570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010491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www.unf.edu/~broggio/cop2221/2221pseu.htm"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2.tiff"/></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4.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api.jquery.com/"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39.tiff"/><Relationship Id="rId4" Type="http://schemas.openxmlformats.org/officeDocument/2006/relationships/hyperlink" Target="https://youtu.be/BwkwKoZrop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$(Begins)</a:t>
            </a:r>
          </a:p>
        </p:txBody>
      </p:sp>
    </p:spTree>
    <p:extLst>
      <p:ext uri="{BB962C8B-B14F-4D97-AF65-F5344CB8AC3E}">
        <p14:creationId xmlns:p14="http://schemas.microsoft.com/office/powerpoint/2010/main" val="1994836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en-US" dirty="0"/>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br>
              <a:rPr lang="en-US" sz="3200" dirty="0"/>
            </a:br>
            <a:endParaRPr lang="en-US" sz="3200" b="1" dirty="0"/>
          </a:p>
        </p:txBody>
      </p:sp>
      <p:sp>
        <p:nvSpPr>
          <p:cNvPr id="5" name="TextBox 4"/>
          <p:cNvSpPr txBox="1"/>
          <p:nvPr/>
        </p:nvSpPr>
        <p:spPr>
          <a:xfrm>
            <a:off x="304799" y="712649"/>
            <a:ext cx="8077201" cy="4524315"/>
          </a:xfrm>
          <a:prstGeom prst="rect">
            <a:avLst/>
          </a:prstGeom>
          <a:noFill/>
        </p:spPr>
        <p:txBody>
          <a:bodyPr wrap="square" rtlCol="0">
            <a:spAutoFit/>
          </a:bodyPr>
          <a:lstStyle/>
          <a:p>
            <a:r>
              <a:rPr lang="en-US" sz="3200" b="1" dirty="0"/>
              <a:t>Variable Naming</a:t>
            </a:r>
            <a:r>
              <a:rPr lang="en-US" sz="3200" dirty="0"/>
              <a:t>: Name your </a:t>
            </a:r>
            <a:r>
              <a:rPr lang="en-US" sz="3200" b="1" dirty="0"/>
              <a:t>NOUNS</a:t>
            </a:r>
            <a:r>
              <a:rPr lang="en-US" sz="3200" dirty="0"/>
              <a:t> </a:t>
            </a:r>
          </a:p>
          <a:p>
            <a:pPr marL="514350" indent="-514350">
              <a:buFont typeface="+mj-lt"/>
              <a:buAutoNum type="arabicPeriod"/>
            </a:pPr>
            <a:r>
              <a:rPr lang="en-US" sz="3200" dirty="0"/>
              <a:t>Don't use same variable for different purposes in a method, conditional etc. Create a new and different named variable instead.</a:t>
            </a:r>
          </a:p>
          <a:p>
            <a:pPr marL="514350" indent="-514350">
              <a:buFont typeface="+mj-lt"/>
              <a:buAutoNum type="arabicPeriod"/>
            </a:pPr>
            <a:r>
              <a:rPr lang="en-US" sz="3200" dirty="0"/>
              <a:t>Don't use too long variable names (e.g. 50 chars).</a:t>
            </a:r>
          </a:p>
          <a:p>
            <a:pPr marL="514350" indent="-514350">
              <a:buFont typeface="+mj-lt"/>
              <a:buAutoNum type="arabicPeriod"/>
            </a:pPr>
            <a:endParaRPr lang="en-US" sz="3200" dirty="0"/>
          </a:p>
          <a:p>
            <a:pPr marL="514350" indent="-514350">
              <a:buFont typeface="+mj-lt"/>
              <a:buAutoNum type="arabicPeriod"/>
            </a:pPr>
            <a:endParaRPr lang="en-US" sz="3200" dirty="0"/>
          </a:p>
        </p:txBody>
      </p:sp>
    </p:spTree>
    <p:extLst>
      <p:ext uri="{BB962C8B-B14F-4D97-AF65-F5344CB8AC3E}">
        <p14:creationId xmlns:p14="http://schemas.microsoft.com/office/powerpoint/2010/main" val="92431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en-US" dirty="0"/>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br>
              <a:rPr lang="en-US" sz="3200" dirty="0"/>
            </a:br>
            <a:endParaRPr lang="en-US" sz="3200" b="1" dirty="0"/>
          </a:p>
        </p:txBody>
      </p:sp>
      <p:sp>
        <p:nvSpPr>
          <p:cNvPr id="5" name="TextBox 4"/>
          <p:cNvSpPr txBox="1"/>
          <p:nvPr/>
        </p:nvSpPr>
        <p:spPr>
          <a:xfrm>
            <a:off x="304799" y="712649"/>
            <a:ext cx="8077201" cy="4031873"/>
          </a:xfrm>
          <a:prstGeom prst="rect">
            <a:avLst/>
          </a:prstGeom>
          <a:noFill/>
        </p:spPr>
        <p:txBody>
          <a:bodyPr wrap="square" rtlCol="0">
            <a:spAutoFit/>
          </a:bodyPr>
          <a:lstStyle/>
          <a:p>
            <a:r>
              <a:rPr lang="en-US" sz="3200" b="1" dirty="0"/>
              <a:t>Function Naming</a:t>
            </a:r>
            <a:r>
              <a:rPr lang="en-US" sz="3200" dirty="0"/>
              <a:t>: Name your </a:t>
            </a:r>
            <a:r>
              <a:rPr lang="en-US" sz="3200" b="1" dirty="0"/>
              <a:t>VERBS</a:t>
            </a:r>
            <a:r>
              <a:rPr lang="en-US" sz="3200" dirty="0"/>
              <a:t> </a:t>
            </a:r>
          </a:p>
          <a:p>
            <a:pPr marL="514350" indent="-514350">
              <a:buFont typeface="+mj-lt"/>
              <a:buAutoNum type="arabicPeriod"/>
            </a:pPr>
            <a:r>
              <a:rPr lang="en-US" sz="3200" dirty="0"/>
              <a:t>Use specific names for functions</a:t>
            </a:r>
          </a:p>
          <a:p>
            <a:pPr marL="514350" indent="-514350">
              <a:buFont typeface="+mj-lt"/>
              <a:buAutoNum type="arabicPeriod"/>
            </a:pPr>
            <a:r>
              <a:rPr lang="en-US" sz="3200" dirty="0"/>
              <a:t>Your function does something </a:t>
            </a:r>
            <a:r>
              <a:rPr lang="mr-IN" sz="3200" dirty="0"/>
              <a:t>–</a:t>
            </a:r>
            <a:r>
              <a:rPr lang="en-US" sz="3200" dirty="0"/>
              <a:t> the name should indicate what it does</a:t>
            </a:r>
          </a:p>
          <a:p>
            <a:pPr marL="514350" indent="-514350">
              <a:buFont typeface="+mj-lt"/>
              <a:buAutoNum type="arabicPeriod"/>
            </a:pPr>
            <a:r>
              <a:rPr lang="en-US" sz="3200" dirty="0"/>
              <a:t>Modularity: Your function should do ~</a:t>
            </a:r>
            <a:r>
              <a:rPr lang="en-US" sz="3200" b="1" dirty="0"/>
              <a:t>One Thing </a:t>
            </a:r>
            <a:endParaRPr lang="en-US" sz="3200" dirty="0"/>
          </a:p>
          <a:p>
            <a:pPr marL="514350" indent="-514350">
              <a:buFont typeface="+mj-lt"/>
              <a:buAutoNum type="arabicPeriod"/>
            </a:pPr>
            <a:endParaRPr lang="en-US" sz="3200" dirty="0"/>
          </a:p>
          <a:p>
            <a:pPr marL="514350" indent="-514350">
              <a:buFont typeface="+mj-lt"/>
              <a:buAutoNum type="arabicPeriod"/>
            </a:pPr>
            <a:endParaRPr lang="en-US" sz="3200" dirty="0"/>
          </a:p>
        </p:txBody>
      </p:sp>
    </p:spTree>
    <p:extLst>
      <p:ext uri="{BB962C8B-B14F-4D97-AF65-F5344CB8AC3E}">
        <p14:creationId xmlns:p14="http://schemas.microsoft.com/office/powerpoint/2010/main" val="67114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en-US" dirty="0"/>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br>
              <a:rPr lang="en-US" sz="3200" dirty="0"/>
            </a:br>
            <a:endParaRPr lang="en-US" sz="3200" b="1" dirty="0"/>
          </a:p>
        </p:txBody>
      </p:sp>
      <p:sp>
        <p:nvSpPr>
          <p:cNvPr id="5" name="TextBox 4"/>
          <p:cNvSpPr txBox="1"/>
          <p:nvPr/>
        </p:nvSpPr>
        <p:spPr>
          <a:xfrm>
            <a:off x="304799" y="712649"/>
            <a:ext cx="8077201" cy="6001643"/>
          </a:xfrm>
          <a:prstGeom prst="rect">
            <a:avLst/>
          </a:prstGeom>
          <a:noFill/>
        </p:spPr>
        <p:txBody>
          <a:bodyPr wrap="square" rtlCol="0">
            <a:spAutoFit/>
          </a:bodyPr>
          <a:lstStyle/>
          <a:p>
            <a:r>
              <a:rPr lang="en-US" sz="3200" dirty="0" err="1"/>
              <a:t>pseu·do·code</a:t>
            </a:r>
            <a:r>
              <a:rPr lang="en-US" sz="3200" dirty="0"/>
              <a:t>: Plan your Track/ Stay on Track</a:t>
            </a:r>
          </a:p>
          <a:p>
            <a:r>
              <a:rPr lang="en-US" sz="1600" dirty="0"/>
              <a:t>a notation resembling a simplified programming language, used in program design.</a:t>
            </a:r>
          </a:p>
          <a:p>
            <a:endParaRPr lang="en-US" sz="1600" dirty="0"/>
          </a:p>
          <a:p>
            <a:r>
              <a:rPr lang="en-US" sz="2000" dirty="0"/>
              <a:t>//initialize passes to zero</a:t>
            </a:r>
          </a:p>
          <a:p>
            <a:r>
              <a:rPr lang="en-US" sz="2000" dirty="0"/>
              <a:t>//initialize failures to zero</a:t>
            </a:r>
          </a:p>
          <a:p>
            <a:r>
              <a:rPr lang="en-US" sz="2000" dirty="0"/>
              <a:t>//initialize student to one</a:t>
            </a:r>
          </a:p>
          <a:p>
            <a:r>
              <a:rPr lang="en-US" sz="2000" dirty="0"/>
              <a:t>//while student counter is less than or equal to ten</a:t>
            </a:r>
          </a:p>
          <a:p>
            <a:r>
              <a:rPr lang="en-US" sz="2000" dirty="0"/>
              <a:t>	//input the next exam result</a:t>
            </a:r>
          </a:p>
          <a:p>
            <a:r>
              <a:rPr lang="en-US" sz="2000" dirty="0"/>
              <a:t>	//if the student passed</a:t>
            </a:r>
          </a:p>
          <a:p>
            <a:r>
              <a:rPr lang="en-US" sz="2000" dirty="0"/>
              <a:t>		//add one to passes</a:t>
            </a:r>
          </a:p>
          <a:p>
            <a:r>
              <a:rPr lang="en-US" sz="2000" dirty="0"/>
              <a:t>	//else</a:t>
            </a:r>
          </a:p>
          <a:p>
            <a:r>
              <a:rPr lang="en-US" sz="2000" dirty="0"/>
              <a:t>//add one to failures</a:t>
            </a:r>
          </a:p>
          <a:p>
            <a:r>
              <a:rPr lang="en-US" sz="2000" dirty="0"/>
              <a:t>//add one to student counter</a:t>
            </a:r>
          </a:p>
          <a:p>
            <a:r>
              <a:rPr lang="en-US" sz="2000" dirty="0"/>
              <a:t>//print the number of passes</a:t>
            </a:r>
          </a:p>
          <a:p>
            <a:r>
              <a:rPr lang="en-US" sz="2000" dirty="0"/>
              <a:t>//print the number of failures</a:t>
            </a:r>
          </a:p>
          <a:p>
            <a:r>
              <a:rPr lang="en-US" sz="2000" dirty="0"/>
              <a:t>//if eight or more students passed</a:t>
            </a:r>
          </a:p>
          <a:p>
            <a:r>
              <a:rPr lang="en-US" sz="2000" dirty="0"/>
              <a:t>//print "raise tuition"</a:t>
            </a:r>
          </a:p>
          <a:p>
            <a:r>
              <a:rPr lang="en-US" sz="2000" dirty="0">
                <a:hlinkClick r:id="rId3"/>
              </a:rPr>
              <a:t>http://www.unf.edu/~broggio/cop2221/2221pseu.htm</a:t>
            </a:r>
            <a:endParaRPr lang="en-US" sz="2000" dirty="0"/>
          </a:p>
          <a:p>
            <a:endParaRPr lang="en-US" sz="2000" dirty="0"/>
          </a:p>
        </p:txBody>
      </p:sp>
    </p:spTree>
    <p:extLst>
      <p:ext uri="{BB962C8B-B14F-4D97-AF65-F5344CB8AC3E}">
        <p14:creationId xmlns:p14="http://schemas.microsoft.com/office/powerpoint/2010/main" val="60150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1707294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u="sng" dirty="0">
                <a:latin typeface="Arial" panose="020B0604020202020204" pitchFamily="34" charset="0"/>
                <a:cs typeface="Arial" panose="020B0604020202020204" pitchFamily="34" charset="0"/>
              </a:rPr>
              <a:t>In today’s class we’ll be covering:</a:t>
            </a:r>
          </a:p>
          <a:p>
            <a:pPr marL="0" indent="0">
              <a:buNone/>
            </a:pPr>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DOM Manipulation using Plain Javascript</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DOM Manipulation using jQuery</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Responding to click events</a:t>
            </a:r>
          </a:p>
        </p:txBody>
      </p:sp>
    </p:spTree>
    <p:extLst>
      <p:ext uri="{BB962C8B-B14F-4D97-AF65-F5344CB8AC3E}">
        <p14:creationId xmlns:p14="http://schemas.microsoft.com/office/powerpoint/2010/main" val="156140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Notes on what we’ll be covering:</a:t>
            </a:r>
          </a:p>
        </p:txBody>
      </p:sp>
      <p:sp>
        <p:nvSpPr>
          <p:cNvPr id="4" name="Shape 70"/>
          <p:cNvSpPr txBox="1">
            <a:spLocks/>
          </p:cNvSpPr>
          <p:nvPr/>
        </p:nvSpPr>
        <p:spPr>
          <a:xfrm>
            <a:off x="304799" y="304800"/>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Issues with jQuery syntax</a:t>
            </a:r>
          </a:p>
          <a:p>
            <a:pPr lvl="1"/>
            <a:r>
              <a:rPr lang="en-US" sz="2200" dirty="0">
                <a:latin typeface="Arial" charset="0"/>
                <a:ea typeface="Arial" charset="0"/>
                <a:cs typeface="Arial" charset="0"/>
              </a:rPr>
              <a:t>the syntax will seem more intuitive over time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Next week there will be a portion class (Monday) allotted for reviewing JavaScript</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Breathe</a:t>
            </a:r>
            <a:r>
              <a:rPr lang="mr-IN"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514600" y="3352800"/>
            <a:ext cx="4137818" cy="2947046"/>
          </a:xfrm>
          <a:prstGeom prst="rect">
            <a:avLst/>
          </a:prstGeom>
        </p:spPr>
      </p:pic>
    </p:spTree>
    <p:extLst>
      <p:ext uri="{BB962C8B-B14F-4D97-AF65-F5344CB8AC3E}">
        <p14:creationId xmlns:p14="http://schemas.microsoft.com/office/powerpoint/2010/main" val="163069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Manipulation</a:t>
            </a:r>
          </a:p>
        </p:txBody>
      </p:sp>
    </p:spTree>
    <p:extLst>
      <p:ext uri="{BB962C8B-B14F-4D97-AF65-F5344CB8AC3E}">
        <p14:creationId xmlns:p14="http://schemas.microsoft.com/office/powerpoint/2010/main" val="614472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“DOM”</a:t>
            </a:r>
          </a:p>
        </p:txBody>
      </p:sp>
      <p:sp>
        <p:nvSpPr>
          <p:cNvPr id="5" name="Shape 70"/>
          <p:cNvSpPr txBox="1">
            <a:spLocks/>
          </p:cNvSpPr>
          <p:nvPr/>
        </p:nvSpPr>
        <p:spPr>
          <a:xfrm>
            <a:off x="6457950" y="761999"/>
            <a:ext cx="2587624"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Every HTML page begins as static content..</a:t>
            </a:r>
          </a:p>
          <a:p>
            <a:pPr marL="0" indent="0">
              <a:buNone/>
            </a:pPr>
            <a:endParaRPr lang="en-US" sz="1800" b="1"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However, with Javascript / jQuery we can “</a:t>
            </a:r>
            <a:r>
              <a:rPr lang="en-US" sz="1800" u="sng" dirty="0">
                <a:latin typeface="Arial" panose="020B0604020202020204" pitchFamily="34" charset="0"/>
                <a:cs typeface="Arial" panose="020B0604020202020204" pitchFamily="34" charset="0"/>
              </a:rPr>
              <a:t>modify the DOM</a:t>
            </a:r>
            <a:r>
              <a:rPr lang="en-US" sz="1800" dirty="0">
                <a:latin typeface="Arial" panose="020B0604020202020204" pitchFamily="34" charset="0"/>
                <a:cs typeface="Arial" panose="020B0604020202020204" pitchFamily="34" charset="0"/>
              </a:rPr>
              <a:t>” and change this static content in real-time. </a:t>
            </a:r>
          </a:p>
          <a:p>
            <a:pPr marL="0"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allows us to build dynamic sites.</a:t>
            </a:r>
          </a:p>
        </p:txBody>
      </p:sp>
      <p:sp>
        <p:nvSpPr>
          <p:cNvPr id="6" name="Rectangle 5"/>
          <p:cNvSpPr/>
          <p:nvPr/>
        </p:nvSpPr>
        <p:spPr>
          <a:xfrm>
            <a:off x="386654" y="5896450"/>
            <a:ext cx="613501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Basic Example: </a:t>
            </a:r>
            <a:r>
              <a:rPr lang="en-US" dirty="0">
                <a:latin typeface="Arial" panose="020B0604020202020204" pitchFamily="34" charset="0"/>
                <a:cs typeface="Arial" panose="020B0604020202020204" pitchFamily="34" charset="0"/>
              </a:rPr>
              <a:t>http://todomvc.com/examples/jquery/#/all</a:t>
            </a:r>
          </a:p>
        </p:txBody>
      </p:sp>
      <p:pic>
        <p:nvPicPr>
          <p:cNvPr id="7" name="Picture 6"/>
          <p:cNvPicPr>
            <a:picLocks noChangeAspect="1"/>
          </p:cNvPicPr>
          <p:nvPr/>
        </p:nvPicPr>
        <p:blipFill>
          <a:blip r:embed="rId3"/>
          <a:stretch>
            <a:fillRect/>
          </a:stretch>
        </p:blipFill>
        <p:spPr>
          <a:xfrm>
            <a:off x="294190" y="798652"/>
            <a:ext cx="5915025" cy="4953000"/>
          </a:xfrm>
          <a:prstGeom prst="rect">
            <a:avLst/>
          </a:prstGeom>
        </p:spPr>
      </p:pic>
    </p:spTree>
    <p:extLst>
      <p:ext uri="{BB962C8B-B14F-4D97-AF65-F5344CB8AC3E}">
        <p14:creationId xmlns:p14="http://schemas.microsoft.com/office/powerpoint/2010/main" val="29622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endParaRPr lang="en-US" dirty="0"/>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Code Examination: JS Generators</a:t>
            </a:r>
          </a:p>
          <a:p>
            <a:r>
              <a:rPr lang="en-US" sz="2000" i="1" dirty="0">
                <a:latin typeface="Arial" panose="020B0604020202020204" pitchFamily="34" charset="0"/>
                <a:ea typeface="Roboto" panose="02000000000000000000" pitchFamily="2" charset="0"/>
                <a:cs typeface="Arial" panose="020B0604020202020204" pitchFamily="34" charset="0"/>
              </a:rPr>
              <a:t>(1-5.html | 1-JSGenerators)</a:t>
            </a:r>
          </a:p>
        </p:txBody>
      </p:sp>
    </p:spTree>
    <p:extLst>
      <p:ext uri="{BB962C8B-B14F-4D97-AF65-F5344CB8AC3E}">
        <p14:creationId xmlns:p14="http://schemas.microsoft.com/office/powerpoint/2010/main" val="113544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r>
              <a:rPr lang="en-US" dirty="0"/>
              <a:t>: </a:t>
            </a:r>
            <a:r>
              <a:rPr lang="en-US" i="1" dirty="0">
                <a:ea typeface="Roboto" panose="02000000000000000000" pitchFamily="2" charset="0"/>
              </a:rPr>
              <a:t>JS Generators</a:t>
            </a:r>
            <a:r>
              <a:rPr lang="en-US" dirty="0"/>
              <a:t> </a:t>
            </a:r>
          </a:p>
        </p:txBody>
      </p:sp>
      <p:sp>
        <p:nvSpPr>
          <p:cNvPr id="3" name="TextBox 2"/>
          <p:cNvSpPr txBox="1"/>
          <p:nvPr/>
        </p:nvSpPr>
        <p:spPr>
          <a:xfrm>
            <a:off x="304800" y="914400"/>
            <a:ext cx="8382000" cy="2031325"/>
          </a:xfrm>
          <a:prstGeom prst="rect">
            <a:avLst/>
          </a:prstGeom>
          <a:noFill/>
        </p:spPr>
        <p:txBody>
          <a:bodyPr wrap="square" rtlCol="0">
            <a:spAutoFit/>
          </a:bodyPr>
          <a:lstStyle/>
          <a:p>
            <a:pPr marL="285750" indent="-285750">
              <a:buFont typeface="Arial" charset="0"/>
              <a:buChar char="•"/>
            </a:pPr>
            <a:r>
              <a:rPr lang="en-US" dirty="0"/>
              <a:t>1.html is intended to simply show the empty div empty-div that we've created. This div will be used to hold our dynamic content.</a:t>
            </a:r>
          </a:p>
          <a:p>
            <a:pPr marL="285750" indent="-285750">
              <a:buFont typeface="Arial" charset="0"/>
              <a:buChar char="•"/>
            </a:pPr>
            <a:endParaRPr lang="en-US" dirty="0"/>
          </a:p>
          <a:p>
            <a:pPr marL="285750" indent="-285750">
              <a:buFont typeface="Arial" charset="0"/>
              <a:buChar char="•"/>
            </a:pPr>
            <a:r>
              <a:rPr lang="en-US" dirty="0"/>
              <a:t>2.html is intended to show that we can "select" this div using </a:t>
            </a:r>
            <a:r>
              <a:rPr lang="en-US" dirty="0" err="1"/>
              <a:t>document.getElementById</a:t>
            </a:r>
            <a:r>
              <a:rPr lang="en-US" dirty="0"/>
              <a:t>. We can then populate the div using the </a:t>
            </a:r>
            <a:r>
              <a:rPr lang="en-US" dirty="0" err="1"/>
              <a:t>innerHTML</a:t>
            </a:r>
            <a:r>
              <a:rPr lang="en-US" dirty="0"/>
              <a:t> property. At this point, opening the file in the browser will showcase the text being displayed.</a:t>
            </a:r>
          </a:p>
        </p:txBody>
      </p:sp>
      <p:pic>
        <p:nvPicPr>
          <p:cNvPr id="4" name="Picture 3"/>
          <p:cNvPicPr>
            <a:picLocks noChangeAspect="1"/>
          </p:cNvPicPr>
          <p:nvPr/>
        </p:nvPicPr>
        <p:blipFill>
          <a:blip r:embed="rId3"/>
          <a:stretch>
            <a:fillRect/>
          </a:stretch>
        </p:blipFill>
        <p:spPr>
          <a:xfrm>
            <a:off x="14287" y="2971800"/>
            <a:ext cx="9144000" cy="1875152"/>
          </a:xfrm>
          <a:prstGeom prst="rect">
            <a:avLst/>
          </a:prstGeom>
        </p:spPr>
      </p:pic>
      <p:pic>
        <p:nvPicPr>
          <p:cNvPr id="5" name="Picture 4"/>
          <p:cNvPicPr>
            <a:picLocks noChangeAspect="1"/>
          </p:cNvPicPr>
          <p:nvPr/>
        </p:nvPicPr>
        <p:blipFill>
          <a:blip r:embed="rId4"/>
          <a:stretch>
            <a:fillRect/>
          </a:stretch>
        </p:blipFill>
        <p:spPr>
          <a:xfrm>
            <a:off x="304800" y="4877789"/>
            <a:ext cx="3200400" cy="1066800"/>
          </a:xfrm>
          <a:prstGeom prst="rect">
            <a:avLst/>
          </a:prstGeom>
        </p:spPr>
      </p:pic>
    </p:spTree>
    <p:extLst>
      <p:ext uri="{BB962C8B-B14F-4D97-AF65-F5344CB8AC3E}">
        <p14:creationId xmlns:p14="http://schemas.microsoft.com/office/powerpoint/2010/main" val="290410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Items</a:t>
            </a:r>
          </a:p>
        </p:txBody>
      </p:sp>
    </p:spTree>
    <p:extLst>
      <p:ext uri="{BB962C8B-B14F-4D97-AF65-F5344CB8AC3E}">
        <p14:creationId xmlns:p14="http://schemas.microsoft.com/office/powerpoint/2010/main" val="411587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r>
              <a:rPr lang="en-US" dirty="0"/>
              <a:t>: </a:t>
            </a:r>
            <a:r>
              <a:rPr lang="en-US" i="1" dirty="0">
                <a:ea typeface="Roboto" panose="02000000000000000000" pitchFamily="2" charset="0"/>
              </a:rPr>
              <a:t>JS Generators</a:t>
            </a:r>
            <a:r>
              <a:rPr lang="en-US" dirty="0"/>
              <a:t> </a:t>
            </a:r>
          </a:p>
        </p:txBody>
      </p:sp>
      <p:sp>
        <p:nvSpPr>
          <p:cNvPr id="3" name="TextBox 2"/>
          <p:cNvSpPr txBox="1"/>
          <p:nvPr/>
        </p:nvSpPr>
        <p:spPr>
          <a:xfrm>
            <a:off x="304800" y="914400"/>
            <a:ext cx="8382000" cy="4524315"/>
          </a:xfrm>
          <a:prstGeom prst="rect">
            <a:avLst/>
          </a:prstGeom>
          <a:noFill/>
        </p:spPr>
        <p:txBody>
          <a:bodyPr wrap="square" rtlCol="0">
            <a:spAutoFit/>
          </a:bodyPr>
          <a:lstStyle/>
          <a:p>
            <a:pPr marL="285750" indent="-285750">
              <a:buFont typeface="Arial" charset="0"/>
              <a:buChar char="•"/>
            </a:pPr>
            <a:r>
              <a:rPr lang="en-US" dirty="0"/>
              <a:t>3.html is intended to show that adding another line of </a:t>
            </a:r>
            <a:r>
              <a:rPr lang="en-US" dirty="0" err="1"/>
              <a:t>innerHTML</a:t>
            </a:r>
            <a:r>
              <a:rPr lang="en-US" dirty="0"/>
              <a:t> will replace the earlier text..</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4.html shows that this replacement can be corrected if we create a new div dynamically and use the </a:t>
            </a:r>
            <a:r>
              <a:rPr lang="en-US" dirty="0" err="1"/>
              <a:t>appendChild</a:t>
            </a:r>
            <a:r>
              <a:rPr lang="en-US" dirty="0"/>
              <a:t> method to display it as well.</a:t>
            </a:r>
          </a:p>
          <a:p>
            <a:pPr marL="285750" indent="-285750">
              <a:buFont typeface="Arial" charset="0"/>
              <a:buChar char="•"/>
            </a:pPr>
            <a:endParaRPr lang="en-US" dirty="0"/>
          </a:p>
        </p:txBody>
      </p:sp>
      <p:pic>
        <p:nvPicPr>
          <p:cNvPr id="6" name="Picture 5"/>
          <p:cNvPicPr>
            <a:picLocks noChangeAspect="1"/>
          </p:cNvPicPr>
          <p:nvPr/>
        </p:nvPicPr>
        <p:blipFill>
          <a:blip r:embed="rId3"/>
          <a:stretch>
            <a:fillRect/>
          </a:stretch>
        </p:blipFill>
        <p:spPr>
          <a:xfrm>
            <a:off x="0" y="1837730"/>
            <a:ext cx="9144000" cy="632036"/>
          </a:xfrm>
          <a:prstGeom prst="rect">
            <a:avLst/>
          </a:prstGeom>
        </p:spPr>
      </p:pic>
      <p:pic>
        <p:nvPicPr>
          <p:cNvPr id="7" name="Picture 6"/>
          <p:cNvPicPr>
            <a:picLocks noChangeAspect="1"/>
          </p:cNvPicPr>
          <p:nvPr/>
        </p:nvPicPr>
        <p:blipFill>
          <a:blip r:embed="rId4"/>
          <a:stretch>
            <a:fillRect/>
          </a:stretch>
        </p:blipFill>
        <p:spPr>
          <a:xfrm>
            <a:off x="261937" y="2497746"/>
            <a:ext cx="7912100" cy="1790700"/>
          </a:xfrm>
          <a:prstGeom prst="rect">
            <a:avLst/>
          </a:prstGeom>
        </p:spPr>
      </p:pic>
      <p:pic>
        <p:nvPicPr>
          <p:cNvPr id="8" name="Picture 7"/>
          <p:cNvPicPr>
            <a:picLocks noChangeAspect="1"/>
          </p:cNvPicPr>
          <p:nvPr/>
        </p:nvPicPr>
        <p:blipFill>
          <a:blip r:embed="rId5"/>
          <a:stretch>
            <a:fillRect/>
          </a:stretch>
        </p:blipFill>
        <p:spPr>
          <a:xfrm>
            <a:off x="0" y="5197306"/>
            <a:ext cx="9144000" cy="1217931"/>
          </a:xfrm>
          <a:prstGeom prst="rect">
            <a:avLst/>
          </a:prstGeom>
        </p:spPr>
      </p:pic>
    </p:spTree>
    <p:extLst>
      <p:ext uri="{BB962C8B-B14F-4D97-AF65-F5344CB8AC3E}">
        <p14:creationId xmlns:p14="http://schemas.microsoft.com/office/powerpoint/2010/main" val="110831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r>
              <a:rPr lang="en-US" dirty="0"/>
              <a:t>: </a:t>
            </a:r>
            <a:r>
              <a:rPr lang="en-US" i="1" dirty="0">
                <a:ea typeface="Roboto" panose="02000000000000000000" pitchFamily="2" charset="0"/>
              </a:rPr>
              <a:t>JS Generators</a:t>
            </a:r>
            <a:r>
              <a:rPr lang="en-US" dirty="0"/>
              <a:t> </a:t>
            </a:r>
          </a:p>
        </p:txBody>
      </p:sp>
      <p:sp>
        <p:nvSpPr>
          <p:cNvPr id="3" name="TextBox 2"/>
          <p:cNvSpPr txBox="1"/>
          <p:nvPr/>
        </p:nvSpPr>
        <p:spPr>
          <a:xfrm>
            <a:off x="304800" y="914400"/>
            <a:ext cx="8382000" cy="923330"/>
          </a:xfrm>
          <a:prstGeom prst="rect">
            <a:avLst/>
          </a:prstGeom>
          <a:noFill/>
        </p:spPr>
        <p:txBody>
          <a:bodyPr wrap="square" rtlCol="0">
            <a:spAutoFit/>
          </a:bodyPr>
          <a:lstStyle/>
          <a:p>
            <a:pPr marL="285750" indent="-285750">
              <a:buFont typeface="Arial" charset="0"/>
              <a:buChar char="•"/>
            </a:pPr>
            <a:r>
              <a:rPr lang="en-US" dirty="0"/>
              <a:t>5.html shows that we can use the </a:t>
            </a:r>
            <a:r>
              <a:rPr lang="en-US" dirty="0" err="1"/>
              <a:t>setAttribute</a:t>
            </a:r>
            <a:r>
              <a:rPr lang="en-US" dirty="0"/>
              <a:t> method to change the CSS style</a:t>
            </a:r>
          </a:p>
          <a:p>
            <a:br>
              <a:rPr lang="en-US" dirty="0"/>
            </a:br>
            <a:endParaRPr lang="en-US" dirty="0"/>
          </a:p>
        </p:txBody>
      </p:sp>
      <p:pic>
        <p:nvPicPr>
          <p:cNvPr id="4" name="Picture 3"/>
          <p:cNvPicPr>
            <a:picLocks noChangeAspect="1"/>
          </p:cNvPicPr>
          <p:nvPr/>
        </p:nvPicPr>
        <p:blipFill>
          <a:blip r:embed="rId3"/>
          <a:stretch>
            <a:fillRect/>
          </a:stretch>
        </p:blipFill>
        <p:spPr>
          <a:xfrm>
            <a:off x="3136900" y="1295400"/>
            <a:ext cx="5778500" cy="2159000"/>
          </a:xfrm>
          <a:prstGeom prst="rect">
            <a:avLst/>
          </a:prstGeom>
        </p:spPr>
      </p:pic>
      <p:pic>
        <p:nvPicPr>
          <p:cNvPr id="5" name="Picture 4"/>
          <p:cNvPicPr>
            <a:picLocks noChangeAspect="1"/>
          </p:cNvPicPr>
          <p:nvPr/>
        </p:nvPicPr>
        <p:blipFill>
          <a:blip r:embed="rId4"/>
          <a:stretch>
            <a:fillRect/>
          </a:stretch>
        </p:blipFill>
        <p:spPr>
          <a:xfrm>
            <a:off x="279400" y="2044700"/>
            <a:ext cx="2844800" cy="1409700"/>
          </a:xfrm>
          <a:prstGeom prst="rect">
            <a:avLst/>
          </a:prstGeom>
        </p:spPr>
      </p:pic>
      <p:pic>
        <p:nvPicPr>
          <p:cNvPr id="9" name="Picture 8"/>
          <p:cNvPicPr>
            <a:picLocks noChangeAspect="1"/>
          </p:cNvPicPr>
          <p:nvPr/>
        </p:nvPicPr>
        <p:blipFill>
          <a:blip r:embed="rId5"/>
          <a:stretch>
            <a:fillRect/>
          </a:stretch>
        </p:blipFill>
        <p:spPr>
          <a:xfrm>
            <a:off x="304800" y="3454400"/>
            <a:ext cx="7327900" cy="1816100"/>
          </a:xfrm>
          <a:prstGeom prst="rect">
            <a:avLst/>
          </a:prstGeom>
        </p:spPr>
      </p:pic>
      <p:pic>
        <p:nvPicPr>
          <p:cNvPr id="10" name="Picture 9"/>
          <p:cNvPicPr>
            <a:picLocks noChangeAspect="1"/>
          </p:cNvPicPr>
          <p:nvPr/>
        </p:nvPicPr>
        <p:blipFill>
          <a:blip r:embed="rId6"/>
          <a:stretch>
            <a:fillRect/>
          </a:stretch>
        </p:blipFill>
        <p:spPr>
          <a:xfrm>
            <a:off x="-76200" y="5035150"/>
            <a:ext cx="9144000" cy="1383204"/>
          </a:xfrm>
          <a:prstGeom prst="rect">
            <a:avLst/>
          </a:prstGeom>
        </p:spPr>
      </p:pic>
    </p:spTree>
    <p:extLst>
      <p:ext uri="{BB962C8B-B14F-4D97-AF65-F5344CB8AC3E}">
        <p14:creationId xmlns:p14="http://schemas.microsoft.com/office/powerpoint/2010/main" val="197757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341632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Generating HTML with Javascript</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Using the file in </a:t>
            </a:r>
            <a:r>
              <a:rPr lang="en-US" sz="2400" dirty="0" err="1">
                <a:latin typeface="Arial" panose="020B0604020202020204" pitchFamily="34" charset="0"/>
                <a:ea typeface="Roboto" pitchFamily="2" charset="0"/>
                <a:cs typeface="Arial" panose="020B0604020202020204" pitchFamily="34" charset="0"/>
              </a:rPr>
              <a:t>GitLab</a:t>
            </a:r>
            <a:r>
              <a:rPr lang="en-US" sz="2400" dirty="0">
                <a:latin typeface="Arial" panose="020B0604020202020204" pitchFamily="34" charset="0"/>
                <a:ea typeface="Roboto" pitchFamily="2" charset="0"/>
                <a:cs typeface="Arial" panose="020B0604020202020204" pitchFamily="34" charset="0"/>
              </a:rPr>
              <a:t> (2-JSDrinkList) as a starting point, add the missing code such that your Javascript generates HTML content that displays all of the drink options.</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HINT:</a:t>
            </a:r>
            <a:r>
              <a:rPr lang="en-US" sz="2400" dirty="0">
                <a:latin typeface="Arial" panose="020B0604020202020204" pitchFamily="34" charset="0"/>
                <a:ea typeface="Roboto" pitchFamily="2" charset="0"/>
                <a:cs typeface="Arial" panose="020B0604020202020204" pitchFamily="34" charset="0"/>
              </a:rPr>
              <a:t>  You will need a for-loop. Inside your for loop you will need to use each of the following methods: </a:t>
            </a:r>
            <a:r>
              <a:rPr lang="en-US" sz="2400" dirty="0" err="1">
                <a:latin typeface="Arial" panose="020B0604020202020204" pitchFamily="34" charset="0"/>
                <a:ea typeface="Roboto" pitchFamily="2" charset="0"/>
                <a:cs typeface="Arial" panose="020B0604020202020204" pitchFamily="34" charset="0"/>
              </a:rPr>
              <a:t>createElement</a:t>
            </a:r>
            <a:r>
              <a:rPr lang="en-US" sz="2400" dirty="0">
                <a:latin typeface="Arial" panose="020B0604020202020204" pitchFamily="34" charset="0"/>
                <a:ea typeface="Roboto" pitchFamily="2" charset="0"/>
                <a:cs typeface="Arial" panose="020B0604020202020204" pitchFamily="34" charset="0"/>
              </a:rPr>
              <a:t>, </a:t>
            </a:r>
            <a:r>
              <a:rPr lang="en-US" sz="2400" dirty="0" err="1">
                <a:latin typeface="Arial" panose="020B0604020202020204" pitchFamily="34" charset="0"/>
                <a:ea typeface="Roboto" pitchFamily="2" charset="0"/>
                <a:cs typeface="Arial" panose="020B0604020202020204" pitchFamily="34" charset="0"/>
              </a:rPr>
              <a:t>innerHTML</a:t>
            </a:r>
            <a:r>
              <a:rPr lang="en-US" sz="2400" dirty="0">
                <a:latin typeface="Arial" panose="020B0604020202020204" pitchFamily="34" charset="0"/>
                <a:ea typeface="Roboto" pitchFamily="2" charset="0"/>
                <a:cs typeface="Arial" panose="020B0604020202020204" pitchFamily="34" charset="0"/>
              </a:rPr>
              <a:t>, and </a:t>
            </a:r>
            <a:r>
              <a:rPr lang="en-US" sz="2400" dirty="0" err="1">
                <a:latin typeface="Arial" panose="020B0604020202020204" pitchFamily="34" charset="0"/>
                <a:ea typeface="Roboto" pitchFamily="2" charset="0"/>
                <a:cs typeface="Arial" panose="020B0604020202020204" pitchFamily="34" charset="0"/>
              </a:rPr>
              <a:t>appendChild</a:t>
            </a:r>
            <a:r>
              <a:rPr lang="en-US" sz="2400" dirty="0">
                <a:latin typeface="Arial" panose="020B0604020202020204" pitchFamily="34" charset="0"/>
                <a:ea typeface="Roboto" pitchFamily="2" charset="0"/>
                <a:cs typeface="Arial" panose="020B0604020202020204" pitchFamily="34" charset="0"/>
              </a:rPr>
              <a:t>.</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2-JSDrinkList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2638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a:t>
            </a:r>
            <a:r>
              <a:rPr lang="en-US" sz="2400" i="1" dirty="0">
                <a:ea typeface="Roboto" panose="02000000000000000000" pitchFamily="2" charset="0"/>
              </a:rPr>
              <a:t>Code Examination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3416320"/>
          </a:xfrm>
          <a:prstGeom prst="rect">
            <a:avLst/>
          </a:prstGeom>
          <a:noFill/>
        </p:spPr>
        <p:txBody>
          <a:bodyPr wrap="square" rtlCol="0">
            <a:spAutoFit/>
          </a:bodyPr>
          <a:lstStyle/>
          <a:p>
            <a:pPr marL="342900" indent="-342900">
              <a:buFont typeface="Arial" charset="0"/>
              <a:buChar char="•"/>
            </a:pPr>
            <a:r>
              <a:rPr lang="en-US" sz="2400" dirty="0"/>
              <a:t>We utilized the </a:t>
            </a:r>
            <a:r>
              <a:rPr lang="en-US" sz="2400" dirty="0" err="1"/>
              <a:t>getElementByID</a:t>
            </a:r>
            <a:r>
              <a:rPr lang="en-US" sz="2400" dirty="0"/>
              <a:t> method to grab the div we'll be placing content into. We then store this element into a variable.</a:t>
            </a:r>
          </a:p>
          <a:p>
            <a:pPr marL="342900" indent="-342900">
              <a:buFont typeface="Arial" charset="0"/>
              <a:buChar char="•"/>
            </a:pPr>
            <a:r>
              <a:rPr lang="en-US" sz="2400" dirty="0"/>
              <a:t>We then use a for-loop to loop through the drink list.</a:t>
            </a:r>
          </a:p>
          <a:p>
            <a:pPr marL="342900" indent="-342900">
              <a:buFont typeface="Arial" charset="0"/>
              <a:buChar char="•"/>
            </a:pPr>
            <a:r>
              <a:rPr lang="en-US" sz="2400" dirty="0"/>
              <a:t>Inside the for-loop we continually create </a:t>
            </a:r>
            <a:r>
              <a:rPr lang="en-US" sz="2400" dirty="0" err="1"/>
              <a:t>divs</a:t>
            </a:r>
            <a:r>
              <a:rPr lang="en-US" sz="2400" dirty="0"/>
              <a:t> and change the </a:t>
            </a:r>
            <a:r>
              <a:rPr lang="en-US" sz="2400" dirty="0" err="1"/>
              <a:t>innerHTML</a:t>
            </a:r>
            <a:r>
              <a:rPr lang="en-US" sz="2400" dirty="0"/>
              <a:t> of each div to match the contents of each drink in the array.</a:t>
            </a:r>
          </a:p>
          <a:p>
            <a:pPr marL="342900" indent="-342900">
              <a:buFont typeface="Arial" charset="0"/>
              <a:buChar char="•"/>
            </a:pPr>
            <a:r>
              <a:rPr lang="en-US" sz="2400" dirty="0"/>
              <a:t>Finally, we used the </a:t>
            </a:r>
            <a:r>
              <a:rPr lang="en-US" sz="2400" dirty="0" err="1"/>
              <a:t>appendChild</a:t>
            </a:r>
            <a:r>
              <a:rPr lang="en-US" sz="2400" dirty="0"/>
              <a:t> method to add the new </a:t>
            </a:r>
            <a:r>
              <a:rPr lang="en-US" sz="2400" dirty="0" err="1"/>
              <a:t>divs</a:t>
            </a:r>
            <a:r>
              <a:rPr lang="en-US" sz="2400" dirty="0"/>
              <a:t> we created to the original one.</a:t>
            </a:r>
          </a:p>
          <a:p>
            <a:pPr marL="342900" indent="-342900">
              <a:buFont typeface="Arial" charset="0"/>
              <a:buChar char="•"/>
            </a:pPr>
            <a:endParaRPr lang="en-US" sz="2400"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295400" y="3733800"/>
            <a:ext cx="6107741" cy="2637433"/>
          </a:xfrm>
          <a:prstGeom prst="rect">
            <a:avLst/>
          </a:prstGeom>
        </p:spPr>
      </p:pic>
    </p:spTree>
    <p:extLst>
      <p:ext uri="{BB962C8B-B14F-4D97-AF65-F5344CB8AC3E}">
        <p14:creationId xmlns:p14="http://schemas.microsoft.com/office/powerpoint/2010/main" val="110273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jQuery</a:t>
            </a:r>
          </a:p>
        </p:txBody>
      </p:sp>
    </p:spTree>
    <p:extLst>
      <p:ext uri="{BB962C8B-B14F-4D97-AF65-F5344CB8AC3E}">
        <p14:creationId xmlns:p14="http://schemas.microsoft.com/office/powerpoint/2010/main" val="123143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jQuery</a:t>
            </a:r>
          </a:p>
        </p:txBody>
      </p:sp>
      <p:pic>
        <p:nvPicPr>
          <p:cNvPr id="3" name="Picture 2"/>
          <p:cNvPicPr>
            <a:picLocks noChangeAspect="1"/>
          </p:cNvPicPr>
          <p:nvPr/>
        </p:nvPicPr>
        <p:blipFill>
          <a:blip r:embed="rId3"/>
          <a:stretch>
            <a:fillRect/>
          </a:stretch>
        </p:blipFill>
        <p:spPr>
          <a:xfrm>
            <a:off x="185737" y="1143000"/>
            <a:ext cx="8772525" cy="4324350"/>
          </a:xfrm>
          <a:prstGeom prst="rect">
            <a:avLst/>
          </a:prstGeom>
        </p:spPr>
      </p:pic>
      <p:sp>
        <p:nvSpPr>
          <p:cNvPr id="4" name="Rectangle 3"/>
          <p:cNvSpPr/>
          <p:nvPr/>
        </p:nvSpPr>
        <p:spPr>
          <a:xfrm>
            <a:off x="6841181" y="773668"/>
            <a:ext cx="204088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https://jquery.com/</a:t>
            </a:r>
          </a:p>
        </p:txBody>
      </p:sp>
      <p:sp>
        <p:nvSpPr>
          <p:cNvPr id="5" name="Rectangle 4"/>
          <p:cNvSpPr/>
          <p:nvPr/>
        </p:nvSpPr>
        <p:spPr>
          <a:xfrm>
            <a:off x="170497" y="5614980"/>
            <a:ext cx="8787765"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jQuery is a cross-platform </a:t>
            </a:r>
            <a:r>
              <a:rPr lang="en-US" b="1" dirty="0">
                <a:latin typeface="Arial" panose="020B0604020202020204" pitchFamily="34" charset="0"/>
                <a:cs typeface="Arial" panose="020B0604020202020204" pitchFamily="34" charset="0"/>
              </a:rPr>
              <a:t>Javascript library </a:t>
            </a:r>
            <a:r>
              <a:rPr lang="en-US" dirty="0">
                <a:latin typeface="Arial" panose="020B0604020202020204" pitchFamily="34" charset="0"/>
                <a:cs typeface="Arial" panose="020B0604020202020204" pitchFamily="34" charset="0"/>
              </a:rPr>
              <a:t>for easier of client-side HTML scripting.</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3909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Helper Library</a:t>
            </a:r>
          </a:p>
        </p:txBody>
      </p:sp>
      <p:sp>
        <p:nvSpPr>
          <p:cNvPr id="3" name="TextBox 2"/>
          <p:cNvSpPr txBox="1"/>
          <p:nvPr/>
        </p:nvSpPr>
        <p:spPr>
          <a:xfrm>
            <a:off x="304800" y="762000"/>
            <a:ext cx="8686800" cy="341632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jQuery can be useful for tasks like:</a:t>
            </a:r>
          </a:p>
          <a:p>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Dynamically Inserting, Updating, or Removing HTML</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Registering click or other change events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Animating HTML elements</a:t>
            </a: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And much more!</a:t>
            </a:r>
          </a:p>
        </p:txBody>
      </p:sp>
      <p:pic>
        <p:nvPicPr>
          <p:cNvPr id="1028" name="Picture 4" descr="https://upload.wikimedia.org/wikipedia/en/thumb/9/9e/JQuery_logo.svg/1024px-JQuery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225" y="5025130"/>
            <a:ext cx="4651375" cy="113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21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Helper Library</a:t>
            </a:r>
          </a:p>
        </p:txBody>
      </p:sp>
      <p:sp>
        <p:nvSpPr>
          <p:cNvPr id="3" name="TextBox 2"/>
          <p:cNvSpPr txBox="1"/>
          <p:nvPr/>
        </p:nvSpPr>
        <p:spPr>
          <a:xfrm>
            <a:off x="304800" y="762000"/>
            <a:ext cx="8686800" cy="4154984"/>
          </a:xfrm>
          <a:prstGeom prst="rect">
            <a:avLst/>
          </a:prstGeom>
          <a:noFill/>
        </p:spPr>
        <p:txBody>
          <a:bodyPr wrap="square" rtlCol="0">
            <a:spAutoFit/>
          </a:bodyPr>
          <a:lstStyle/>
          <a:p>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r>
              <a:rPr lang="en-US" sz="2400" dirty="0"/>
              <a:t>JavaScript alone is not ideal for performing these kinds of HTML modifications. Instead, jQuery provides a simplified syntax for doing the same tasks.</a:t>
            </a:r>
          </a:p>
          <a:p>
            <a:pPr marL="342900" indent="-342900">
              <a:buFont typeface="Arial" charset="0"/>
              <a:buChar char="•"/>
            </a:pPr>
            <a:endParaRPr lang="en-US" sz="2400" dirty="0"/>
          </a:p>
          <a:p>
            <a:pPr marL="342900" indent="-342900">
              <a:buFont typeface="Arial" charset="0"/>
              <a:buChar char="•"/>
            </a:pPr>
            <a:r>
              <a:rPr lang="en-US" sz="2400" dirty="0"/>
              <a:t>"library" (i.e. a pre-built set of JavaScript methods that allow you to more easily perform functions.) </a:t>
            </a:r>
          </a:p>
          <a:p>
            <a:pPr marL="342900" indent="-342900">
              <a:buFont typeface="Arial" charset="0"/>
              <a:buChar char="•"/>
            </a:pPr>
            <a:endParaRPr lang="en-US" sz="2400" dirty="0"/>
          </a:p>
          <a:p>
            <a:pPr marL="342900" indent="-342900">
              <a:buFont typeface="Arial" charset="0"/>
              <a:buChar char="•"/>
            </a:pPr>
            <a:r>
              <a:rPr lang="en-US" sz="2400" dirty="0"/>
              <a:t>(similar to the concept of a CSS Framework like Bootstrap)</a:t>
            </a:r>
          </a:p>
          <a:p>
            <a:br>
              <a:rPr lang="en-US" sz="2400" dirty="0"/>
            </a:br>
            <a:endParaRPr lang="en-US" sz="2400" dirty="0">
              <a:latin typeface="Arial" panose="020B0604020202020204" pitchFamily="34" charset="0"/>
              <a:ea typeface="Roboto" pitchFamily="2" charset="0"/>
              <a:cs typeface="Arial" panose="020B0604020202020204" pitchFamily="34" charset="0"/>
            </a:endParaRPr>
          </a:p>
        </p:txBody>
      </p:sp>
      <p:pic>
        <p:nvPicPr>
          <p:cNvPr id="1028" name="Picture 4" descr="https://upload.wikimedia.org/wikipedia/en/thumb/9/9e/JQuery_logo.svg/1024px-JQuery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225" y="5025130"/>
            <a:ext cx="4651375" cy="113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69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05800" cy="653854"/>
          </a:xfrm>
        </p:spPr>
        <p:txBody>
          <a:bodyPr>
            <a:normAutofit/>
          </a:bodyPr>
          <a:lstStyle/>
          <a:p>
            <a:r>
              <a:rPr lang="en-US" dirty="0">
                <a:ea typeface="Roboto" pitchFamily="2" charset="0"/>
              </a:rPr>
              <a:t>Working with jQuery generally involves…</a:t>
            </a:r>
          </a:p>
        </p:txBody>
      </p:sp>
      <p:pic>
        <p:nvPicPr>
          <p:cNvPr id="3" name="Picture 2"/>
          <p:cNvPicPr>
            <a:picLocks noChangeAspect="1"/>
          </p:cNvPicPr>
          <p:nvPr/>
        </p:nvPicPr>
        <p:blipFill>
          <a:blip r:embed="rId3"/>
          <a:stretch>
            <a:fillRect/>
          </a:stretch>
        </p:blipFill>
        <p:spPr>
          <a:xfrm>
            <a:off x="180975" y="1762125"/>
            <a:ext cx="8782050" cy="904875"/>
          </a:xfrm>
          <a:prstGeom prst="rect">
            <a:avLst/>
          </a:prstGeom>
        </p:spPr>
      </p:pic>
      <p:sp>
        <p:nvSpPr>
          <p:cNvPr id="5" name="TextBox 4"/>
          <p:cNvSpPr txBox="1"/>
          <p:nvPr/>
        </p:nvSpPr>
        <p:spPr>
          <a:xfrm>
            <a:off x="260792" y="838200"/>
            <a:ext cx="8686800" cy="830997"/>
          </a:xfrm>
          <a:prstGeom prst="rect">
            <a:avLst/>
          </a:prstGeom>
          <a:noFill/>
        </p:spPr>
        <p:txBody>
          <a:bodyPr wrap="square" rtlCol="0">
            <a:spAutoFit/>
          </a:bodyPr>
          <a:lstStyle/>
          <a:p>
            <a:r>
              <a:rPr lang="en-US" sz="2400" dirty="0">
                <a:latin typeface="Arial" panose="020B0604020202020204" pitchFamily="34" charset="0"/>
                <a:ea typeface="Roboto" pitchFamily="2" charset="0"/>
                <a:cs typeface="Arial" panose="020B0604020202020204" pitchFamily="34" charset="0"/>
              </a:rPr>
              <a:t>1. Including a CDN (Content Delivery Network) Link to the jQuery script…</a:t>
            </a:r>
          </a:p>
        </p:txBody>
      </p:sp>
      <p:sp>
        <p:nvSpPr>
          <p:cNvPr id="6" name="TextBox 5"/>
          <p:cNvSpPr txBox="1"/>
          <p:nvPr/>
        </p:nvSpPr>
        <p:spPr>
          <a:xfrm>
            <a:off x="225627" y="2789424"/>
            <a:ext cx="8686800" cy="461665"/>
          </a:xfrm>
          <a:prstGeom prst="rect">
            <a:avLst/>
          </a:prstGeom>
          <a:noFill/>
        </p:spPr>
        <p:txBody>
          <a:bodyPr wrap="square" rtlCol="0">
            <a:spAutoFit/>
          </a:bodyPr>
          <a:lstStyle/>
          <a:p>
            <a:r>
              <a:rPr lang="en-US" sz="2400" dirty="0">
                <a:latin typeface="Arial" panose="020B0604020202020204" pitchFamily="34" charset="0"/>
                <a:ea typeface="Roboto" pitchFamily="2" charset="0"/>
                <a:cs typeface="Arial" panose="020B0604020202020204" pitchFamily="34" charset="0"/>
              </a:rPr>
              <a:t>2. Utilizing the jQuery specific ($) selector…</a:t>
            </a:r>
          </a:p>
        </p:txBody>
      </p:sp>
      <p:sp>
        <p:nvSpPr>
          <p:cNvPr id="7" name="TextBox 6"/>
          <p:cNvSpPr txBox="1"/>
          <p:nvPr/>
        </p:nvSpPr>
        <p:spPr>
          <a:xfrm>
            <a:off x="225627" y="4114800"/>
            <a:ext cx="8686800" cy="461665"/>
          </a:xfrm>
          <a:prstGeom prst="rect">
            <a:avLst/>
          </a:prstGeom>
          <a:noFill/>
        </p:spPr>
        <p:txBody>
          <a:bodyPr wrap="square" rtlCol="0">
            <a:spAutoFit/>
          </a:bodyPr>
          <a:lstStyle/>
          <a:p>
            <a:r>
              <a:rPr lang="en-US" sz="2400" dirty="0">
                <a:latin typeface="Arial" panose="020B0604020202020204" pitchFamily="34" charset="0"/>
                <a:ea typeface="Roboto" pitchFamily="2" charset="0"/>
                <a:cs typeface="Arial" panose="020B0604020202020204" pitchFamily="34" charset="0"/>
              </a:rPr>
              <a:t>3. Then applying jQuery methods on the selected elements.</a:t>
            </a:r>
          </a:p>
        </p:txBody>
      </p:sp>
      <p:pic>
        <p:nvPicPr>
          <p:cNvPr id="9" name="Picture 8"/>
          <p:cNvPicPr>
            <a:picLocks noChangeAspect="1"/>
          </p:cNvPicPr>
          <p:nvPr/>
        </p:nvPicPr>
        <p:blipFill>
          <a:blip r:embed="rId4"/>
          <a:stretch>
            <a:fillRect/>
          </a:stretch>
        </p:blipFill>
        <p:spPr>
          <a:xfrm>
            <a:off x="304800" y="3286125"/>
            <a:ext cx="1743075" cy="371475"/>
          </a:xfrm>
          <a:prstGeom prst="rect">
            <a:avLst/>
          </a:prstGeom>
        </p:spPr>
      </p:pic>
      <p:pic>
        <p:nvPicPr>
          <p:cNvPr id="10" name="Picture 9"/>
          <p:cNvPicPr>
            <a:picLocks noChangeAspect="1"/>
          </p:cNvPicPr>
          <p:nvPr/>
        </p:nvPicPr>
        <p:blipFill>
          <a:blip r:embed="rId5"/>
          <a:stretch>
            <a:fillRect/>
          </a:stretch>
        </p:blipFill>
        <p:spPr>
          <a:xfrm>
            <a:off x="230891" y="4604437"/>
            <a:ext cx="5429250" cy="1552575"/>
          </a:xfrm>
          <a:prstGeom prst="rect">
            <a:avLst/>
          </a:prstGeom>
        </p:spPr>
      </p:pic>
    </p:spTree>
    <p:extLst>
      <p:ext uri="{BB962C8B-B14F-4D97-AF65-F5344CB8AC3E}">
        <p14:creationId xmlns:p14="http://schemas.microsoft.com/office/powerpoint/2010/main" val="243840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endParaRPr lang="en-US" dirty="0"/>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i="1" dirty="0">
                <a:latin typeface="Arial" charset="0"/>
                <a:ea typeface="Arial" charset="0"/>
                <a:cs typeface="Arial" charset="0"/>
              </a:rPr>
              <a:t>Code Examination: 3-jQueryGenerators </a:t>
            </a:r>
            <a:endParaRPr lang="en-US" sz="3600" b="1" i="1" dirty="0">
              <a:latin typeface="Arial" charset="0"/>
              <a:ea typeface="Arial" charset="0"/>
              <a:cs typeface="Arial" charset="0"/>
            </a:endParaRPr>
          </a:p>
          <a:p>
            <a:r>
              <a:rPr lang="en-US" sz="2000" i="1" dirty="0">
                <a:latin typeface="Arial" panose="020B0604020202020204" pitchFamily="34" charset="0"/>
                <a:ea typeface="Roboto" panose="02000000000000000000" pitchFamily="2" charset="0"/>
                <a:cs typeface="Arial" panose="020B0604020202020204" pitchFamily="34" charset="0"/>
              </a:rPr>
              <a:t>(1-3.html | 3-jQueryGenerators)</a:t>
            </a:r>
          </a:p>
        </p:txBody>
      </p:sp>
    </p:spTree>
    <p:extLst>
      <p:ext uri="{BB962C8B-B14F-4D97-AF65-F5344CB8AC3E}">
        <p14:creationId xmlns:p14="http://schemas.microsoft.com/office/powerpoint/2010/main" val="11085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it-IT" sz="3200" b="1" u="sng" dirty="0"/>
              <a:t>C.A.S.K</a:t>
            </a:r>
            <a:r>
              <a:rPr lang="en-US" sz="3200" u="sng" dirty="0"/>
              <a:t> </a:t>
            </a:r>
            <a:r>
              <a:rPr lang="en-US" sz="3200" b="1" u="sng" dirty="0"/>
              <a:t>Feedback</a:t>
            </a:r>
            <a:endParaRPr lang="en-US" sz="3200" b="1" dirty="0"/>
          </a:p>
          <a:p>
            <a:pPr marL="0" indent="0">
              <a:buNone/>
            </a:pPr>
            <a:r>
              <a:rPr lang="en-US" sz="3200" b="1" dirty="0"/>
              <a:t>Consensual</a:t>
            </a:r>
            <a:r>
              <a:rPr lang="en-US" sz="3200" dirty="0"/>
              <a:t>: “Feedback should always be an invited item of communication. Just think of the last time you received un-asked-for advice from a family member.”</a:t>
            </a:r>
            <a:br>
              <a:rPr lang="en-US" sz="3200" dirty="0"/>
            </a:br>
            <a:endParaRPr lang="en-US" sz="3200" b="1" dirty="0"/>
          </a:p>
        </p:txBody>
      </p:sp>
      <p:pic>
        <p:nvPicPr>
          <p:cNvPr id="3" name="Picture 2"/>
          <p:cNvPicPr>
            <a:picLocks noChangeAspect="1"/>
          </p:cNvPicPr>
          <p:nvPr/>
        </p:nvPicPr>
        <p:blipFill>
          <a:blip r:embed="rId3"/>
          <a:stretch>
            <a:fillRect/>
          </a:stretch>
        </p:blipFill>
        <p:spPr>
          <a:xfrm>
            <a:off x="2312986" y="3534887"/>
            <a:ext cx="4724400" cy="2362200"/>
          </a:xfrm>
          <a:prstGeom prst="rect">
            <a:avLst/>
          </a:prstGeom>
        </p:spPr>
      </p:pic>
    </p:spTree>
    <p:extLst>
      <p:ext uri="{BB962C8B-B14F-4D97-AF65-F5344CB8AC3E}">
        <p14:creationId xmlns:p14="http://schemas.microsoft.com/office/powerpoint/2010/main" val="106384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endParaRPr lang="en-US" dirty="0"/>
          </a:p>
        </p:txBody>
      </p:sp>
      <p:sp>
        <p:nvSpPr>
          <p:cNvPr id="3" name="TextBox 2"/>
          <p:cNvSpPr txBox="1"/>
          <p:nvPr/>
        </p:nvSpPr>
        <p:spPr>
          <a:xfrm>
            <a:off x="304800" y="838200"/>
            <a:ext cx="8610600" cy="3139321"/>
          </a:xfrm>
          <a:prstGeom prst="rect">
            <a:avLst/>
          </a:prstGeom>
          <a:noFill/>
        </p:spPr>
        <p:txBody>
          <a:bodyPr wrap="square" rtlCol="0">
            <a:spAutoFit/>
          </a:bodyPr>
          <a:lstStyle/>
          <a:p>
            <a:pPr marL="285750" indent="-285750">
              <a:buFont typeface="Arial" charset="0"/>
              <a:buChar char="•"/>
            </a:pPr>
            <a:r>
              <a:rPr lang="en-US" dirty="0"/>
              <a:t>1.html shows how we add in the jQuery library script at the top and that we use the $ selector to grab the div of interest. It also shows that we can change the HTML and append in just two lines. Be sure to point out how much simpler this is then the plain </a:t>
            </a:r>
            <a:r>
              <a:rPr lang="en-US" dirty="0" err="1"/>
              <a:t>javascript</a:t>
            </a:r>
            <a:r>
              <a:rPr lang="en-US" dirty="0"/>
              <a:t> version.</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2.html points out that we could also create separate </a:t>
            </a:r>
            <a:r>
              <a:rPr lang="en-US" dirty="0" err="1"/>
              <a:t>divs</a:t>
            </a:r>
            <a:r>
              <a:rPr lang="en-US" dirty="0"/>
              <a:t> on the fly.</a:t>
            </a:r>
          </a:p>
          <a:p>
            <a:pPr marL="285750" indent="-285750">
              <a:buFont typeface="Arial" charset="0"/>
              <a:buChar char="•"/>
            </a:pPr>
            <a:r>
              <a:rPr lang="en-US" dirty="0"/>
              <a:t>3.html points out that we can change the HTML class as well.</a:t>
            </a:r>
          </a:p>
          <a:p>
            <a:pPr marL="285750" indent="-285750">
              <a:buFont typeface="Arial" charset="0"/>
              <a:buChar char="•"/>
            </a:pPr>
            <a:endParaRPr lang="en-US" dirty="0"/>
          </a:p>
          <a:p>
            <a:pPr marL="285750" indent="-285750">
              <a:buFont typeface="Arial" charset="0"/>
              <a:buChar char="•"/>
            </a:pPr>
            <a:endParaRPr lang="en-US" dirty="0"/>
          </a:p>
        </p:txBody>
      </p:sp>
      <p:pic>
        <p:nvPicPr>
          <p:cNvPr id="4" name="Picture 3"/>
          <p:cNvPicPr>
            <a:picLocks noChangeAspect="1"/>
          </p:cNvPicPr>
          <p:nvPr/>
        </p:nvPicPr>
        <p:blipFill>
          <a:blip r:embed="rId3"/>
          <a:stretch>
            <a:fillRect/>
          </a:stretch>
        </p:blipFill>
        <p:spPr>
          <a:xfrm>
            <a:off x="38100" y="2133600"/>
            <a:ext cx="9144000" cy="544794"/>
          </a:xfrm>
          <a:prstGeom prst="rect">
            <a:avLst/>
          </a:prstGeom>
        </p:spPr>
      </p:pic>
      <p:pic>
        <p:nvPicPr>
          <p:cNvPr id="5" name="Picture 4"/>
          <p:cNvPicPr>
            <a:picLocks noChangeAspect="1"/>
          </p:cNvPicPr>
          <p:nvPr/>
        </p:nvPicPr>
        <p:blipFill>
          <a:blip r:embed="rId4"/>
          <a:stretch>
            <a:fillRect/>
          </a:stretch>
        </p:blipFill>
        <p:spPr>
          <a:xfrm>
            <a:off x="0" y="3505200"/>
            <a:ext cx="9144000" cy="2952644"/>
          </a:xfrm>
          <a:prstGeom prst="rect">
            <a:avLst/>
          </a:prstGeom>
        </p:spPr>
      </p:pic>
    </p:spTree>
    <p:extLst>
      <p:ext uri="{BB962C8B-B14F-4D97-AF65-F5344CB8AC3E}">
        <p14:creationId xmlns:p14="http://schemas.microsoft.com/office/powerpoint/2010/main" val="88131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632311"/>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Generating HTML with jQuery</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Re-factor (re-write) your previous </a:t>
            </a:r>
            <a:r>
              <a:rPr lang="en-US" sz="2400" dirty="0" err="1">
                <a:latin typeface="Arial" panose="020B0604020202020204" pitchFamily="34" charset="0"/>
                <a:ea typeface="Roboto" pitchFamily="2" charset="0"/>
                <a:cs typeface="Arial" panose="020B0604020202020204" pitchFamily="34" charset="0"/>
              </a:rPr>
              <a:t>drinkList</a:t>
            </a:r>
            <a:r>
              <a:rPr lang="en-US" sz="2400" dirty="0">
                <a:latin typeface="Arial" panose="020B0604020202020204" pitchFamily="34" charset="0"/>
                <a:ea typeface="Roboto" pitchFamily="2" charset="0"/>
                <a:cs typeface="Arial" panose="020B0604020202020204" pitchFamily="34" charset="0"/>
              </a:rPr>
              <a:t> code from earlier, but this time use jQuery to complete all of the same tasks.</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Your final code should NOT have any of the following methods: </a:t>
            </a:r>
            <a:r>
              <a:rPr lang="en-US" sz="2400" dirty="0" err="1">
                <a:latin typeface="Arial" panose="020B0604020202020204" pitchFamily="34" charset="0"/>
                <a:ea typeface="Roboto" pitchFamily="2" charset="0"/>
                <a:cs typeface="Arial" panose="020B0604020202020204" pitchFamily="34" charset="0"/>
              </a:rPr>
              <a:t>createElement</a:t>
            </a:r>
            <a:r>
              <a:rPr lang="en-US" sz="2400" dirty="0">
                <a:latin typeface="Arial" panose="020B0604020202020204" pitchFamily="34" charset="0"/>
                <a:ea typeface="Roboto" pitchFamily="2" charset="0"/>
                <a:cs typeface="Arial" panose="020B0604020202020204" pitchFamily="34" charset="0"/>
              </a:rPr>
              <a:t>, </a:t>
            </a:r>
            <a:r>
              <a:rPr lang="en-US" sz="2400" dirty="0" err="1">
                <a:latin typeface="Arial" panose="020B0604020202020204" pitchFamily="34" charset="0"/>
                <a:ea typeface="Roboto" pitchFamily="2" charset="0"/>
                <a:cs typeface="Arial" panose="020B0604020202020204" pitchFamily="34" charset="0"/>
              </a:rPr>
              <a:t>innerHTML</a:t>
            </a:r>
            <a:r>
              <a:rPr lang="en-US" sz="2400" dirty="0">
                <a:latin typeface="Arial" panose="020B0604020202020204" pitchFamily="34" charset="0"/>
                <a:ea typeface="Roboto" pitchFamily="2" charset="0"/>
                <a:cs typeface="Arial" panose="020B0604020202020204" pitchFamily="34" charset="0"/>
              </a:rPr>
              <a:t>, or </a:t>
            </a:r>
            <a:r>
              <a:rPr lang="en-US" sz="2400" dirty="0" err="1">
                <a:latin typeface="Arial" panose="020B0604020202020204" pitchFamily="34" charset="0"/>
                <a:ea typeface="Roboto" pitchFamily="2" charset="0"/>
                <a:cs typeface="Arial" panose="020B0604020202020204" pitchFamily="34" charset="0"/>
              </a:rPr>
              <a:t>appendChild</a:t>
            </a:r>
            <a:r>
              <a:rPr lang="en-US" sz="2400" dirty="0">
                <a:latin typeface="Arial" panose="020B0604020202020204" pitchFamily="34" charset="0"/>
                <a:ea typeface="Roboto" pitchFamily="2" charset="0"/>
                <a:cs typeface="Arial" panose="020B0604020202020204" pitchFamily="34" charset="0"/>
              </a:rPr>
              <a:t>.</a:t>
            </a: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HINT: </a:t>
            </a:r>
            <a:r>
              <a:rPr lang="en-US" sz="2400" dirty="0">
                <a:latin typeface="Arial" panose="020B0604020202020204" pitchFamily="34" charset="0"/>
                <a:ea typeface="Roboto" pitchFamily="2" charset="0"/>
                <a:cs typeface="Arial" panose="020B0604020202020204" pitchFamily="34" charset="0"/>
              </a:rPr>
              <a:t>Don’t forget to “incorporate” jQuery before you begin.</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BONUS: </a:t>
            </a:r>
            <a:r>
              <a:rPr lang="en-US" sz="2400" dirty="0">
                <a:latin typeface="Arial" panose="020B0604020202020204" pitchFamily="34" charset="0"/>
                <a:ea typeface="Roboto" pitchFamily="2" charset="0"/>
                <a:cs typeface="Arial" panose="020B0604020202020204" pitchFamily="34" charset="0"/>
              </a:rPr>
              <a:t>Instead of using a `for` loop try searching about the use of the jQuery `.each` method.</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4-jQueryDrinkList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053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a:t>
            </a:r>
            <a:r>
              <a:rPr lang="en-US" sz="2400" dirty="0">
                <a:latin typeface="Arial" panose="020B0604020202020204" pitchFamily="34" charset="0"/>
                <a:ea typeface="Roboto" pitchFamily="2" charset="0"/>
                <a:cs typeface="Arial" panose="020B0604020202020204" pitchFamily="34" charset="0"/>
              </a:rPr>
              <a:t>4-jQueryDrinkList</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2677656"/>
          </a:xfrm>
          <a:prstGeom prst="rect">
            <a:avLst/>
          </a:prstGeom>
          <a:noFill/>
        </p:spPr>
        <p:txBody>
          <a:bodyPr wrap="square" rtlCol="0">
            <a:spAutoFit/>
          </a:bodyPr>
          <a:lstStyle/>
          <a:p>
            <a:pPr marL="342900" indent="-342900">
              <a:buFont typeface="Arial" charset="0"/>
              <a:buChar char="•"/>
            </a:pPr>
            <a:r>
              <a:rPr lang="en-US" sz="2400" dirty="0"/>
              <a:t>We used jQuery to grab the drink-options div.</a:t>
            </a:r>
          </a:p>
          <a:p>
            <a:pPr marL="342900" indent="-342900">
              <a:buFont typeface="Arial" charset="0"/>
              <a:buChar char="•"/>
            </a:pPr>
            <a:r>
              <a:rPr lang="en-US" sz="2400" dirty="0"/>
              <a:t>We then created a new div and added content about the drinks (in a single line)</a:t>
            </a:r>
          </a:p>
          <a:p>
            <a:pPr marL="342900" indent="-342900">
              <a:buFont typeface="Arial" charset="0"/>
              <a:buChar char="•"/>
            </a:pPr>
            <a:r>
              <a:rPr lang="en-US" sz="2400" dirty="0"/>
              <a:t>We then looped through and used the append to add the content to the page.</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0" y="2971800"/>
            <a:ext cx="9144000" cy="2932386"/>
          </a:xfrm>
          <a:prstGeom prst="rect">
            <a:avLst/>
          </a:prstGeom>
        </p:spPr>
      </p:pic>
    </p:spTree>
    <p:extLst>
      <p:ext uri="{BB962C8B-B14F-4D97-AF65-F5344CB8AC3E}">
        <p14:creationId xmlns:p14="http://schemas.microsoft.com/office/powerpoint/2010/main" val="1702814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ea typeface="Roboto" panose="02000000000000000000" pitchFamily="2" charset="0"/>
              </a:rPr>
              <a:t>Code Examination</a:t>
            </a:r>
            <a:endParaRPr lang="en-US" dirty="0"/>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i="1" dirty="0">
                <a:ea typeface="Roboto" panose="02000000000000000000" pitchFamily="2" charset="0"/>
              </a:rPr>
              <a:t>Code Examination: </a:t>
            </a:r>
            <a:r>
              <a:rPr lang="en-US" sz="3600" i="1" dirty="0">
                <a:latin typeface="Arial" panose="020B0604020202020204" pitchFamily="34" charset="0"/>
                <a:ea typeface="Roboto" panose="02000000000000000000" pitchFamily="2" charset="0"/>
                <a:cs typeface="Arial" panose="020B0604020202020204" pitchFamily="34" charset="0"/>
              </a:rPr>
              <a:t>5-OnClickBasic</a:t>
            </a:r>
            <a:endParaRPr lang="en-US" sz="3600" i="1" dirty="0">
              <a:ea typeface="Roboto" panose="02000000000000000000" pitchFamily="2" charset="0"/>
            </a:endParaRPr>
          </a:p>
          <a:p>
            <a:r>
              <a:rPr lang="en-US" sz="2000" i="1" dirty="0">
                <a:latin typeface="Arial" panose="020B0604020202020204" pitchFamily="34" charset="0"/>
                <a:ea typeface="Roboto" panose="02000000000000000000" pitchFamily="2" charset="0"/>
                <a:cs typeface="Arial" panose="020B0604020202020204" pitchFamily="34" charset="0"/>
              </a:rPr>
              <a:t>(</a:t>
            </a:r>
            <a:r>
              <a:rPr lang="en-US" sz="2000" i="1" dirty="0" err="1">
                <a:latin typeface="Arial" panose="020B0604020202020204" pitchFamily="34" charset="0"/>
                <a:ea typeface="Roboto" panose="02000000000000000000" pitchFamily="2" charset="0"/>
                <a:cs typeface="Arial" panose="020B0604020202020204" pitchFamily="34" charset="0"/>
              </a:rPr>
              <a:t>OnClick.html</a:t>
            </a:r>
            <a:r>
              <a:rPr lang="en-US" sz="2000" i="1" dirty="0">
                <a:latin typeface="Arial" panose="020B0604020202020204" pitchFamily="34" charset="0"/>
                <a:ea typeface="Roboto" panose="02000000000000000000" pitchFamily="2" charset="0"/>
                <a:cs typeface="Arial" panose="020B0604020202020204" pitchFamily="34" charset="0"/>
              </a:rPr>
              <a:t> | 5-OnClickBasic)</a:t>
            </a:r>
          </a:p>
        </p:txBody>
      </p:sp>
    </p:spTree>
    <p:extLst>
      <p:ext uri="{BB962C8B-B14F-4D97-AF65-F5344CB8AC3E}">
        <p14:creationId xmlns:p14="http://schemas.microsoft.com/office/powerpoint/2010/main" val="4013331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Time</a:t>
            </a:r>
          </a:p>
        </p:txBody>
      </p:sp>
      <p:sp>
        <p:nvSpPr>
          <p:cNvPr id="3" name="TextBox 2"/>
          <p:cNvSpPr txBox="1"/>
          <p:nvPr/>
        </p:nvSpPr>
        <p:spPr>
          <a:xfrm>
            <a:off x="304800" y="838200"/>
            <a:ext cx="8610600" cy="2215991"/>
          </a:xfrm>
          <a:prstGeom prst="rect">
            <a:avLst/>
          </a:prstGeom>
          <a:noFill/>
        </p:spPr>
        <p:txBody>
          <a:bodyPr wrap="square" rtlCol="0">
            <a:spAutoFit/>
          </a:bodyPr>
          <a:lstStyle/>
          <a:p>
            <a:pPr marL="285750" indent="-285750">
              <a:buFont typeface="Arial" charset="0"/>
              <a:buChar char="•"/>
            </a:pPr>
            <a:r>
              <a:rPr lang="en-US" sz="2400" dirty="0"/>
              <a:t>The code has a jQuery selector to select the html element (button, header, anything)</a:t>
            </a:r>
          </a:p>
          <a:p>
            <a:pPr marL="285750" indent="-285750">
              <a:buFont typeface="Arial" charset="0"/>
              <a:buChar char="•"/>
            </a:pPr>
            <a:r>
              <a:rPr lang="en-US" sz="2400" dirty="0"/>
              <a:t>It then has a .on('click', function(){}) syntax for capturing the event.</a:t>
            </a:r>
          </a:p>
          <a:p>
            <a:pPr marL="285750" indent="-285750">
              <a:buFont typeface="Arial" charset="0"/>
              <a:buChar char="•"/>
            </a:pPr>
            <a:r>
              <a:rPr lang="en-US" sz="2400" dirty="0"/>
              <a:t>Inside that event's function is the code that results from the click.</a:t>
            </a:r>
          </a:p>
          <a:p>
            <a:pPr marL="285750" indent="-285750">
              <a:buFont typeface="Arial" charset="0"/>
              <a:buChar char="•"/>
            </a:pPr>
            <a:endParaRPr lang="en-US" dirty="0"/>
          </a:p>
        </p:txBody>
      </p:sp>
      <p:pic>
        <p:nvPicPr>
          <p:cNvPr id="4" name="Picture 3"/>
          <p:cNvPicPr>
            <a:picLocks noChangeAspect="1"/>
          </p:cNvPicPr>
          <p:nvPr/>
        </p:nvPicPr>
        <p:blipFill>
          <a:blip r:embed="rId3"/>
          <a:stretch>
            <a:fillRect/>
          </a:stretch>
        </p:blipFill>
        <p:spPr>
          <a:xfrm>
            <a:off x="0" y="2971800"/>
            <a:ext cx="9144000" cy="2782507"/>
          </a:xfrm>
          <a:prstGeom prst="rect">
            <a:avLst/>
          </a:prstGeom>
        </p:spPr>
      </p:pic>
    </p:spTree>
    <p:extLst>
      <p:ext uri="{BB962C8B-B14F-4D97-AF65-F5344CB8AC3E}">
        <p14:creationId xmlns:p14="http://schemas.microsoft.com/office/powerpoint/2010/main" val="92109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632311"/>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Click Events with jQuery</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Add in the missing code such that clicking any of the sandwiches causes…</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An alert message to popup saying something snarky about the sandwich type.</a:t>
            </a:r>
          </a:p>
          <a:p>
            <a:pPr marL="914400" lvl="1"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 second alert message that displays to the user the number of that specific sandwich they’ve eaten.</a:t>
            </a:r>
          </a:p>
          <a:p>
            <a:pPr marL="914400" lvl="1"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HINT: </a:t>
            </a:r>
            <a:r>
              <a:rPr lang="en-US" sz="2400" dirty="0">
                <a:latin typeface="Arial" panose="020B0604020202020204" pitchFamily="34" charset="0"/>
                <a:ea typeface="Roboto" pitchFamily="2" charset="0"/>
                <a:cs typeface="Arial" panose="020B0604020202020204" pitchFamily="34" charset="0"/>
              </a:rPr>
              <a:t>You will need counter variables.</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BONUS: </a:t>
            </a:r>
            <a:r>
              <a:rPr lang="en-US" sz="2400" dirty="0">
                <a:latin typeface="Arial" panose="020B0604020202020204" pitchFamily="34" charset="0"/>
                <a:ea typeface="Roboto" pitchFamily="2" charset="0"/>
                <a:cs typeface="Arial" panose="020B0604020202020204" pitchFamily="34" charset="0"/>
              </a:rPr>
              <a:t>Add an image to the `image-div` on the click event.</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6-SandwichClick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2973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i="1" dirty="0">
                <a:ea typeface="Roboto" panose="02000000000000000000" pitchFamily="2" charset="0"/>
              </a:rPr>
              <a:t>Code Examination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3416320"/>
          </a:xfrm>
          <a:prstGeom prst="rect">
            <a:avLst/>
          </a:prstGeom>
          <a:noFill/>
        </p:spPr>
        <p:txBody>
          <a:bodyPr wrap="square" rtlCol="0">
            <a:spAutoFit/>
          </a:bodyPr>
          <a:lstStyle/>
          <a:p>
            <a:pPr marL="342900" indent="-342900">
              <a:buFont typeface="Arial" charset="0"/>
              <a:buChar char="•"/>
            </a:pPr>
            <a:r>
              <a:rPr lang="en-US" sz="2400" dirty="0"/>
              <a:t>The use of counter variables at the top.</a:t>
            </a:r>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endParaRPr lang="en-US" sz="2400" dirty="0"/>
          </a:p>
          <a:p>
            <a:pPr marL="342900" indent="-342900">
              <a:buFont typeface="Arial" charset="0"/>
              <a:buChar char="•"/>
            </a:pPr>
            <a:r>
              <a:rPr lang="en-US" sz="2400" dirty="0"/>
              <a:t>The on-click events tied to each of the sandwich headers. The on-click events trigger the counter to go up and creates the alerts.  </a:t>
            </a:r>
            <a:endParaRPr lang="en-US" sz="2400" b="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741" y="1257002"/>
            <a:ext cx="9144000" cy="1949656"/>
          </a:xfrm>
          <a:prstGeom prst="rect">
            <a:avLst/>
          </a:prstGeom>
        </p:spPr>
      </p:pic>
      <p:pic>
        <p:nvPicPr>
          <p:cNvPr id="3" name="Picture 2"/>
          <p:cNvPicPr>
            <a:picLocks noChangeAspect="1"/>
          </p:cNvPicPr>
          <p:nvPr/>
        </p:nvPicPr>
        <p:blipFill>
          <a:blip r:embed="rId4"/>
          <a:stretch>
            <a:fillRect/>
          </a:stretch>
        </p:blipFill>
        <p:spPr>
          <a:xfrm>
            <a:off x="23664" y="4250705"/>
            <a:ext cx="8813800" cy="1676400"/>
          </a:xfrm>
          <a:prstGeom prst="rect">
            <a:avLst/>
          </a:prstGeom>
        </p:spPr>
      </p:pic>
    </p:spTree>
    <p:extLst>
      <p:ext uri="{BB962C8B-B14F-4D97-AF65-F5344CB8AC3E}">
        <p14:creationId xmlns:p14="http://schemas.microsoft.com/office/powerpoint/2010/main" val="177626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i="1" dirty="0">
                <a:ea typeface="Roboto" panose="02000000000000000000" pitchFamily="2" charset="0"/>
              </a:rPr>
              <a:t>Code Examination</a:t>
            </a:r>
            <a:endParaRPr lang="en-US" sz="24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304800" y="838200"/>
            <a:ext cx="5715000" cy="2516306"/>
          </a:xfrm>
          <a:prstGeom prst="rect">
            <a:avLst/>
          </a:prstGeom>
        </p:spPr>
      </p:pic>
      <p:sp>
        <p:nvSpPr>
          <p:cNvPr id="7" name="TextBox 6"/>
          <p:cNvSpPr txBox="1"/>
          <p:nvPr/>
        </p:nvSpPr>
        <p:spPr>
          <a:xfrm>
            <a:off x="152400" y="3549964"/>
            <a:ext cx="8382000" cy="646331"/>
          </a:xfrm>
          <a:prstGeom prst="rect">
            <a:avLst/>
          </a:prstGeom>
          <a:noFill/>
        </p:spPr>
        <p:txBody>
          <a:bodyPr wrap="square" rtlCol="0">
            <a:spAutoFit/>
          </a:bodyPr>
          <a:lstStyle/>
          <a:p>
            <a:pPr marL="285750" indent="-285750">
              <a:buFont typeface="Arial" charset="0"/>
              <a:buChar char="•"/>
            </a:pPr>
            <a:r>
              <a:rPr lang="en-US" dirty="0"/>
              <a:t>images can be added. Note that we are injecting HTML with the </a:t>
            </a:r>
            <a:r>
              <a:rPr lang="en-US" dirty="0" err="1"/>
              <a:t>src</a:t>
            </a:r>
            <a:r>
              <a:rPr lang="en-US" dirty="0"/>
              <a:t> pointing to the jpg. </a:t>
            </a:r>
          </a:p>
        </p:txBody>
      </p:sp>
      <p:pic>
        <p:nvPicPr>
          <p:cNvPr id="11" name="Picture 10"/>
          <p:cNvPicPr>
            <a:picLocks noChangeAspect="1"/>
          </p:cNvPicPr>
          <p:nvPr/>
        </p:nvPicPr>
        <p:blipFill>
          <a:blip r:embed="rId4"/>
          <a:stretch>
            <a:fillRect/>
          </a:stretch>
        </p:blipFill>
        <p:spPr>
          <a:xfrm>
            <a:off x="0" y="4455409"/>
            <a:ext cx="9144000" cy="1546957"/>
          </a:xfrm>
          <a:prstGeom prst="rect">
            <a:avLst/>
          </a:prstGeom>
        </p:spPr>
      </p:pic>
    </p:spTree>
    <p:extLst>
      <p:ext uri="{BB962C8B-B14F-4D97-AF65-F5344CB8AC3E}">
        <p14:creationId xmlns:p14="http://schemas.microsoft.com/office/powerpoint/2010/main" val="137706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Lunch: Return @  12:45!!!</a:t>
            </a:r>
          </a:p>
        </p:txBody>
      </p:sp>
    </p:spTree>
    <p:extLst>
      <p:ext uri="{BB962C8B-B14F-4D97-AF65-F5344CB8AC3E}">
        <p14:creationId xmlns:p14="http://schemas.microsoft.com/office/powerpoint/2010/main" val="196915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Generating Numbers with jQuery</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Add in the missing code such that clicking the big blue button triggers a random number (between 1 and 1000) to be selected and prominently displayed in the </a:t>
            </a:r>
            <a:r>
              <a:rPr lang="en-US" sz="2400" dirty="0" err="1">
                <a:latin typeface="Arial" panose="020B0604020202020204" pitchFamily="34" charset="0"/>
                <a:ea typeface="Roboto" pitchFamily="2" charset="0"/>
                <a:cs typeface="Arial" panose="020B0604020202020204" pitchFamily="34" charset="0"/>
              </a:rPr>
              <a:t>randomNumber</a:t>
            </a:r>
            <a:r>
              <a:rPr lang="en-US" sz="2400" dirty="0">
                <a:latin typeface="Arial" panose="020B0604020202020204" pitchFamily="34" charset="0"/>
                <a:ea typeface="Roboto" pitchFamily="2" charset="0"/>
                <a:cs typeface="Arial" panose="020B0604020202020204" pitchFamily="34" charset="0"/>
              </a:rPr>
              <a:t> div.</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Hint:</a:t>
            </a:r>
            <a:r>
              <a:rPr lang="en-US" sz="2400" dirty="0">
                <a:latin typeface="Arial" panose="020B0604020202020204" pitchFamily="34" charset="0"/>
                <a:ea typeface="Roboto" pitchFamily="2" charset="0"/>
                <a:cs typeface="Arial" panose="020B0604020202020204" pitchFamily="34" charset="0"/>
              </a:rPr>
              <a:t> None. You got this.</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7-TriggerRandom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46469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it-IT" sz="3200" b="1" u="sng" dirty="0"/>
              <a:t>C.A.S.K</a:t>
            </a:r>
            <a:r>
              <a:rPr lang="en-US" sz="3200" u="sng" dirty="0"/>
              <a:t> </a:t>
            </a:r>
            <a:r>
              <a:rPr lang="en-US" sz="3200" b="1" u="sng" dirty="0"/>
              <a:t>Feedback</a:t>
            </a:r>
            <a:endParaRPr lang="en-US" sz="3200" b="1" dirty="0"/>
          </a:p>
          <a:p>
            <a:pPr marL="0" indent="0">
              <a:buNone/>
            </a:pPr>
            <a:r>
              <a:rPr lang="en-US" sz="3200" b="1" dirty="0"/>
              <a:t>Actionable: “</a:t>
            </a:r>
            <a:r>
              <a:rPr lang="en-US" sz="3200" dirty="0"/>
              <a:t>Feedback needs to be actionable. Avoid vague adjectives like “bad” or “good,” if I cannot take steps to immediately act on your feedback it isn’t going to be useful in accomplishing the goal of my betterment.”</a:t>
            </a:r>
            <a:br>
              <a:rPr lang="en-US" sz="3200" dirty="0"/>
            </a:br>
            <a:endParaRPr lang="en-US" sz="3200" b="1" dirty="0"/>
          </a:p>
        </p:txBody>
      </p:sp>
      <p:pic>
        <p:nvPicPr>
          <p:cNvPr id="3" name="Picture 2"/>
          <p:cNvPicPr>
            <a:picLocks noChangeAspect="1"/>
          </p:cNvPicPr>
          <p:nvPr/>
        </p:nvPicPr>
        <p:blipFill>
          <a:blip r:embed="rId3"/>
          <a:stretch>
            <a:fillRect/>
          </a:stretch>
        </p:blipFill>
        <p:spPr>
          <a:xfrm>
            <a:off x="2362200" y="4124169"/>
            <a:ext cx="4367214" cy="2183607"/>
          </a:xfrm>
          <a:prstGeom prst="rect">
            <a:avLst/>
          </a:prstGeom>
        </p:spPr>
      </p:pic>
    </p:spTree>
    <p:extLst>
      <p:ext uri="{BB962C8B-B14F-4D97-AF65-F5344CB8AC3E}">
        <p14:creationId xmlns:p14="http://schemas.microsoft.com/office/powerpoint/2010/main" val="1119623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Review</a:t>
            </a:r>
          </a:p>
        </p:txBody>
      </p:sp>
      <p:sp>
        <p:nvSpPr>
          <p:cNvPr id="10" name="TextBox 9"/>
          <p:cNvSpPr txBox="1"/>
          <p:nvPr/>
        </p:nvSpPr>
        <p:spPr>
          <a:xfrm>
            <a:off x="304800" y="7620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Review: Triger Random:</a:t>
            </a:r>
          </a:p>
          <a:p>
            <a:endParaRPr lang="en-US" sz="2400" b="1" dirty="0">
              <a:latin typeface="Arial" panose="020B0604020202020204" pitchFamily="34" charset="0"/>
              <a:ea typeface="Roboto" pitchFamily="2" charset="0"/>
              <a:cs typeface="Arial" panose="020B0604020202020204" pitchFamily="34" charset="0"/>
            </a:endParaRPr>
          </a:p>
          <a:p>
            <a:r>
              <a:rPr lang="en-US" sz="2400" dirty="0"/>
              <a:t>We latched onto the random-button using its ID. </a:t>
            </a:r>
          </a:p>
          <a:p>
            <a:r>
              <a:rPr lang="en-US" sz="2400" dirty="0"/>
              <a:t>Focus your attention attention: Not the classes, and not the spans. The ID is what mattered in this case.</a:t>
            </a:r>
            <a:endParaRPr lang="en-US" sz="2400" b="1" dirty="0">
              <a:latin typeface="Arial" panose="020B0604020202020204" pitchFamily="34" charset="0"/>
              <a:ea typeface="Roboto" pitchFamily="2" charset="0"/>
              <a:cs typeface="Arial" panose="020B0604020202020204" pitchFamily="34" charset="0"/>
            </a:endParaRP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7-TriggerRandom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0" y="3049263"/>
            <a:ext cx="9144000" cy="2513337"/>
          </a:xfrm>
          <a:prstGeom prst="rect">
            <a:avLst/>
          </a:prstGeom>
        </p:spPr>
      </p:pic>
    </p:spTree>
    <p:extLst>
      <p:ext uri="{BB962C8B-B14F-4D97-AF65-F5344CB8AC3E}">
        <p14:creationId xmlns:p14="http://schemas.microsoft.com/office/powerpoint/2010/main" val="1192241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Review</a:t>
            </a:r>
          </a:p>
        </p:txBody>
      </p:sp>
      <p:sp>
        <p:nvSpPr>
          <p:cNvPr id="10" name="TextBox 9"/>
          <p:cNvSpPr txBox="1"/>
          <p:nvPr/>
        </p:nvSpPr>
        <p:spPr>
          <a:xfrm>
            <a:off x="304800" y="762000"/>
            <a:ext cx="8686800" cy="267765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Review: Triger Random:</a:t>
            </a:r>
          </a:p>
          <a:p>
            <a:endParaRPr lang="en-US" sz="2400" b="1" dirty="0">
              <a:latin typeface="Arial" panose="020B0604020202020204" pitchFamily="34" charset="0"/>
              <a:ea typeface="Roboto" pitchFamily="2" charset="0"/>
              <a:cs typeface="Arial" panose="020B0604020202020204" pitchFamily="34" charset="0"/>
            </a:endParaRPr>
          </a:p>
          <a:p>
            <a:r>
              <a:rPr lang="en-US" sz="2400" dirty="0"/>
              <a:t>We then created a click event tied to this random-button. This event triggers a random number between 1 and 1000 to be generated and printed to the HTML.</a:t>
            </a: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7-TriggerRandom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4288" y="2693405"/>
            <a:ext cx="9144000" cy="3695178"/>
          </a:xfrm>
          <a:prstGeom prst="rect">
            <a:avLst/>
          </a:prstGeom>
        </p:spPr>
      </p:pic>
    </p:spTree>
    <p:extLst>
      <p:ext uri="{BB962C8B-B14F-4D97-AF65-F5344CB8AC3E}">
        <p14:creationId xmlns:p14="http://schemas.microsoft.com/office/powerpoint/2010/main" val="96852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Lottery Numbers with jQuery</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Using the code from the previous random number generator as a starting point, create a lottery generator.</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In our case, the lottery number should pick 9 random numbers (and always 9 numbers). As an example 886563264.</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Display this number in the </a:t>
            </a:r>
            <a:r>
              <a:rPr lang="en-US" sz="2400" dirty="0" err="1">
                <a:latin typeface="Arial" panose="020B0604020202020204" pitchFamily="34" charset="0"/>
                <a:ea typeface="Roboto" pitchFamily="2" charset="0"/>
                <a:cs typeface="Arial" panose="020B0604020202020204" pitchFamily="34" charset="0"/>
              </a:rPr>
              <a:t>randomNumber</a:t>
            </a:r>
            <a:r>
              <a:rPr lang="en-US" sz="2400" dirty="0">
                <a:latin typeface="Arial" panose="020B0604020202020204" pitchFamily="34" charset="0"/>
                <a:ea typeface="Roboto" pitchFamily="2" charset="0"/>
                <a:cs typeface="Arial" panose="020B0604020202020204" pitchFamily="34" charset="0"/>
              </a:rPr>
              <a:t> div.</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Then when a user clicks again, have the code create a new row with the latest number at the top. </a:t>
            </a: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8-LotteryGenerator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5637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Review</a:t>
            </a:r>
          </a:p>
        </p:txBody>
      </p:sp>
      <p:sp>
        <p:nvSpPr>
          <p:cNvPr id="10" name="TextBox 9"/>
          <p:cNvSpPr txBox="1"/>
          <p:nvPr/>
        </p:nvSpPr>
        <p:spPr>
          <a:xfrm>
            <a:off x="304800" y="762000"/>
            <a:ext cx="8686800" cy="1938992"/>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Review: Lottery Generator</a:t>
            </a:r>
          </a:p>
          <a:p>
            <a:r>
              <a:rPr lang="en-US" sz="2400" dirty="0"/>
              <a:t>We needed to create a for loop that created 9 different numbers. Without this for loop, we couldn't guarantee that we'd have 9 numbers. We are using prepend as opposed to append so that the newest number shows up at the top. </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8-LotteryGenerator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0" y="2725700"/>
            <a:ext cx="9144000" cy="3675100"/>
          </a:xfrm>
          <a:prstGeom prst="rect">
            <a:avLst/>
          </a:prstGeom>
        </p:spPr>
      </p:pic>
    </p:spTree>
    <p:extLst>
      <p:ext uri="{BB962C8B-B14F-4D97-AF65-F5344CB8AC3E}">
        <p14:creationId xmlns:p14="http://schemas.microsoft.com/office/powerpoint/2010/main" val="96380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447645"/>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Lottery Numbers with jQuery</a:t>
            </a:r>
          </a:p>
          <a:p>
            <a:endParaRPr lang="en-US" sz="2400" b="1" dirty="0">
              <a:latin typeface="Arial" panose="020B0604020202020204" pitchFamily="34" charset="0"/>
              <a:ea typeface="Roboto" pitchFamily="2" charset="0"/>
              <a:cs typeface="Arial" panose="020B0604020202020204" pitchFamily="34" charset="0"/>
            </a:endParaRPr>
          </a:p>
          <a:p>
            <a:endParaRPr lang="en-US" dirty="0"/>
          </a:p>
          <a:p>
            <a:pPr marL="800100" lvl="1" indent="-342900">
              <a:buFont typeface="Arial" charset="0"/>
              <a:buChar char="•"/>
            </a:pPr>
            <a:r>
              <a:rPr lang="en-US" sz="2400" dirty="0">
                <a:latin typeface="Arial" charset="0"/>
                <a:ea typeface="Arial" charset="0"/>
                <a:cs typeface="Arial" charset="0"/>
              </a:rPr>
              <a:t>A computer picks a random number between 1 and 4</a:t>
            </a:r>
          </a:p>
          <a:p>
            <a:pPr marL="800100" lvl="1" indent="-342900">
              <a:buFont typeface="Arial" charset="0"/>
              <a:buChar char="•"/>
            </a:pPr>
            <a:endParaRPr lang="en-US" sz="2400" dirty="0">
              <a:latin typeface="Arial" charset="0"/>
              <a:ea typeface="Arial" charset="0"/>
              <a:cs typeface="Arial" charset="0"/>
            </a:endParaRPr>
          </a:p>
          <a:p>
            <a:pPr marL="800100" lvl="1" indent="-342900">
              <a:buFont typeface="Arial" charset="0"/>
              <a:buChar char="•"/>
            </a:pPr>
            <a:r>
              <a:rPr lang="en-US" sz="2400" dirty="0">
                <a:latin typeface="Arial" charset="0"/>
                <a:ea typeface="Arial" charset="0"/>
                <a:cs typeface="Arial" charset="0"/>
              </a:rPr>
              <a:t>Users then “click” the buttons numbered 1 – 4.</a:t>
            </a:r>
          </a:p>
          <a:p>
            <a:pPr marL="800100" lvl="1" indent="-342900">
              <a:buFont typeface="Arial" charset="0"/>
              <a:buChar char="•"/>
            </a:pPr>
            <a:endParaRPr lang="en-US" sz="2400" dirty="0">
              <a:latin typeface="Arial" charset="0"/>
              <a:ea typeface="Arial" charset="0"/>
              <a:cs typeface="Arial" charset="0"/>
            </a:endParaRPr>
          </a:p>
          <a:p>
            <a:pPr marL="800100" lvl="1" indent="-342900">
              <a:buFont typeface="Arial" charset="0"/>
              <a:buChar char="•"/>
            </a:pPr>
            <a:r>
              <a:rPr lang="en-US" sz="2400" dirty="0">
                <a:latin typeface="Arial" charset="0"/>
                <a:ea typeface="Arial" charset="0"/>
                <a:cs typeface="Arial" charset="0"/>
              </a:rPr>
              <a:t>If the user’s number matches the computer’s number, display text informing them that they won in the Result panel. Otherwise, display text informing them that they lost.</a:t>
            </a:r>
          </a:p>
          <a:p>
            <a:pPr marL="800100" lvl="1" indent="-342900">
              <a:buFont typeface="Arial" charset="0"/>
              <a:buChar char="•"/>
            </a:pPr>
            <a:endParaRPr lang="en-US" sz="2400" dirty="0">
              <a:latin typeface="Arial" charset="0"/>
              <a:ea typeface="Arial" charset="0"/>
              <a:cs typeface="Arial" charset="0"/>
            </a:endParaRPr>
          </a:p>
          <a:p>
            <a:pPr marL="800100" lvl="1" indent="-342900">
              <a:buFont typeface="Arial" charset="0"/>
              <a:buChar char="•"/>
            </a:pPr>
            <a:r>
              <a:rPr lang="en-US" sz="2400" dirty="0">
                <a:latin typeface="Arial" charset="0"/>
                <a:ea typeface="Arial" charset="0"/>
                <a:cs typeface="Arial" charset="0"/>
              </a:rPr>
              <a:t>If you finish early, try to improve the aesthetics.</a:t>
            </a:r>
          </a:p>
          <a:p>
            <a:br>
              <a:rPr lang="en-US" dirty="0"/>
            </a:br>
            <a:endParaRPr lang="en-US" sz="2400"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9-NumberChecker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51579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Code Review: </a:t>
            </a:r>
            <a:r>
              <a:rPr lang="en-US" sz="2400" dirty="0">
                <a:latin typeface="Arial" panose="020B0604020202020204" pitchFamily="34" charset="0"/>
                <a:ea typeface="Roboto" pitchFamily="2" charset="0"/>
                <a:cs typeface="Arial" panose="020B0604020202020204" pitchFamily="34" charset="0"/>
              </a:rPr>
              <a:t>9-NumberChecker</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738664"/>
          </a:xfrm>
          <a:prstGeom prst="rect">
            <a:avLst/>
          </a:prstGeom>
          <a:noFill/>
        </p:spPr>
        <p:txBody>
          <a:bodyPr wrap="square" rtlCol="0">
            <a:spAutoFit/>
          </a:bodyPr>
          <a:lstStyle/>
          <a:p>
            <a:br>
              <a:rPr lang="en-US" dirty="0"/>
            </a:br>
            <a:endParaRPr lang="en-US" sz="2400"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725270"/>
            <a:ext cx="7372350" cy="5681527"/>
          </a:xfrm>
          <a:prstGeom prst="rect">
            <a:avLst/>
          </a:prstGeom>
        </p:spPr>
      </p:pic>
    </p:spTree>
    <p:extLst>
      <p:ext uri="{BB962C8B-B14F-4D97-AF65-F5344CB8AC3E}">
        <p14:creationId xmlns:p14="http://schemas.microsoft.com/office/powerpoint/2010/main" val="1049845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98598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Captain Planet Game!</a:t>
            </a:r>
          </a:p>
          <a:p>
            <a:pPr marL="342900" indent="-342900">
              <a:buFont typeface="Arial" charset="0"/>
              <a:buChar char="•"/>
            </a:pPr>
            <a:r>
              <a:rPr lang="en-US" sz="2400" b="1" dirty="0">
                <a:latin typeface="Arial" panose="020B0604020202020204" pitchFamily="34" charset="0"/>
                <a:ea typeface="Roboto" pitchFamily="2" charset="0"/>
                <a:cs typeface="Arial" panose="020B0604020202020204" pitchFamily="34" charset="0"/>
              </a:rPr>
              <a:t>Examine the code within 10-Captain Planet</a:t>
            </a:r>
          </a:p>
          <a:p>
            <a:pPr marL="342900" indent="-342900">
              <a:buFont typeface="Arial" charset="0"/>
              <a:buChar char="•"/>
            </a:pPr>
            <a:endParaRPr lang="en-US" dirty="0"/>
          </a:p>
          <a:p>
            <a:pPr marL="342900" indent="-342900">
              <a:buFont typeface="Arial" charset="0"/>
              <a:buChar char="•"/>
            </a:pPr>
            <a:r>
              <a:rPr lang="en-US" sz="2400" dirty="0">
                <a:latin typeface="Arial" charset="0"/>
                <a:ea typeface="Arial" charset="0"/>
                <a:cs typeface="Arial" charset="0"/>
              </a:rPr>
              <a:t>Look at the jQuery API Docs </a:t>
            </a:r>
            <a:r>
              <a:rPr lang="en-US" sz="2400" dirty="0">
                <a:latin typeface="Arial" charset="0"/>
                <a:ea typeface="Arial" charset="0"/>
                <a:cs typeface="Arial" charset="0"/>
                <a:hlinkClick r:id="rId3"/>
              </a:rPr>
              <a:t>(https://api.jquery.com/)</a:t>
            </a:r>
            <a:r>
              <a:rPr lang="en-US" sz="2400" dirty="0">
                <a:latin typeface="Arial" charset="0"/>
                <a:ea typeface="Arial" charset="0"/>
                <a:cs typeface="Arial" charset="0"/>
              </a:rPr>
              <a:t> and add a button of your own that gives Captain Planet a new power.</a:t>
            </a:r>
          </a:p>
          <a:p>
            <a:pPr marL="342900" indent="-342900">
              <a:buFont typeface="Arial" charset="0"/>
              <a:buChar char="•"/>
            </a:pPr>
            <a:endParaRPr lang="en-US" sz="2400" dirty="0">
              <a:latin typeface="Arial" charset="0"/>
              <a:ea typeface="Arial" charset="0"/>
              <a:cs typeface="Arial" charset="0"/>
            </a:endParaRPr>
          </a:p>
          <a:p>
            <a:pPr marL="342900" indent="-342900">
              <a:buFont typeface="Arial" charset="0"/>
              <a:buChar char="•"/>
            </a:pPr>
            <a:r>
              <a:rPr lang="en-US" sz="2400" dirty="0">
                <a:latin typeface="Arial" charset="0"/>
                <a:ea typeface="Arial" charset="0"/>
                <a:cs typeface="Arial" charset="0"/>
              </a:rPr>
              <a:t>Examples:</a:t>
            </a:r>
          </a:p>
          <a:p>
            <a:pPr marL="800100" lvl="1" indent="-342900">
              <a:buFont typeface="Arial" charset="0"/>
              <a:buChar char="•"/>
            </a:pPr>
            <a:r>
              <a:rPr lang="en-US" sz="2400" dirty="0">
                <a:latin typeface="Arial" charset="0"/>
                <a:ea typeface="Arial" charset="0"/>
                <a:cs typeface="Arial" charset="0"/>
              </a:rPr>
              <a:t>Click to… Stretch Captain Planet!</a:t>
            </a:r>
          </a:p>
          <a:p>
            <a:pPr marL="800100" lvl="1" indent="-342900">
              <a:buFont typeface="Arial" charset="0"/>
              <a:buChar char="•"/>
            </a:pPr>
            <a:r>
              <a:rPr lang="en-US" sz="2400" dirty="0">
                <a:latin typeface="Arial" charset="0"/>
                <a:ea typeface="Arial" charset="0"/>
                <a:cs typeface="Arial" charset="0"/>
              </a:rPr>
              <a:t>Click to… Trigger a maniacal laugh!</a:t>
            </a:r>
          </a:p>
          <a:p>
            <a:pPr marL="800100" lvl="1" indent="-342900">
              <a:buFont typeface="Arial" charset="0"/>
              <a:buChar char="•"/>
            </a:pPr>
            <a:r>
              <a:rPr lang="en-US" sz="2400" dirty="0">
                <a:latin typeface="Arial" charset="0"/>
                <a:ea typeface="Arial" charset="0"/>
                <a:cs typeface="Arial" charset="0"/>
              </a:rPr>
              <a:t>Click to… Create clones of Captain Planet!</a:t>
            </a:r>
          </a:p>
          <a:p>
            <a:pPr marL="800100" lvl="1" indent="-342900">
              <a:buFont typeface="Arial" charset="0"/>
              <a:buChar char="•"/>
            </a:pPr>
            <a:r>
              <a:rPr lang="en-US" sz="2400" dirty="0">
                <a:latin typeface="Arial" charset="0"/>
                <a:ea typeface="Arial" charset="0"/>
                <a:cs typeface="Arial" charset="0"/>
              </a:rPr>
              <a:t>Click to… Create fire or water (hint: images)!</a:t>
            </a:r>
          </a:p>
          <a:p>
            <a:br>
              <a:rPr lang="en-US" dirty="0"/>
            </a:br>
            <a:r>
              <a:rPr lang="en-US" dirty="0"/>
              <a:t>Yeah! </a:t>
            </a:r>
            <a:r>
              <a:rPr lang="en-US" dirty="0">
                <a:hlinkClick r:id="rId4"/>
              </a:rPr>
              <a:t>https://youtu.be/BwkwKoZropI</a:t>
            </a:r>
            <a:endParaRPr lang="en-US" dirty="0"/>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10-CaptainPlanetGame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25 min</a:t>
            </a:r>
            <a:endParaRPr lang="en-US" i="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6324600" y="2686993"/>
            <a:ext cx="2333625" cy="1631826"/>
          </a:xfrm>
          <a:prstGeom prst="rect">
            <a:avLst/>
          </a:prstGeom>
        </p:spPr>
      </p:pic>
    </p:spTree>
    <p:extLst>
      <p:ext uri="{BB962C8B-B14F-4D97-AF65-F5344CB8AC3E}">
        <p14:creationId xmlns:p14="http://schemas.microsoft.com/office/powerpoint/2010/main" val="97731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332398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Examine the code within 10-Captain Planet</a:t>
            </a:r>
          </a:p>
          <a:p>
            <a:pPr marL="800100" lvl="1" indent="-342900">
              <a:buFont typeface="Arial" charset="0"/>
              <a:buChar char="•"/>
            </a:pPr>
            <a:r>
              <a:rPr lang="en-US" sz="2400" dirty="0"/>
              <a:t>Dissecting the code - understand what is happening</a:t>
            </a:r>
          </a:p>
          <a:p>
            <a:pPr marL="800100" lvl="1" indent="-342900">
              <a:buFont typeface="Arial" charset="0"/>
              <a:buChar char="•"/>
            </a:pPr>
            <a:r>
              <a:rPr lang="en-US" sz="2400" dirty="0"/>
              <a:t>Adding additional code to create a new power for Captain Planet. </a:t>
            </a:r>
          </a:p>
          <a:p>
            <a:pPr marL="1257300" lvl="2" indent="-342900">
              <a:buFont typeface="Arial" charset="0"/>
              <a:buChar char="•"/>
            </a:pPr>
            <a:r>
              <a:rPr lang="en-US" sz="2400" dirty="0"/>
              <a:t>Create a new button</a:t>
            </a:r>
          </a:p>
          <a:p>
            <a:pPr marL="1257300" lvl="2" indent="-342900">
              <a:buFont typeface="Arial" charset="0"/>
              <a:buChar char="•"/>
            </a:pPr>
            <a:r>
              <a:rPr lang="en-US" sz="2400" dirty="0"/>
              <a:t>Create a new on-click event, and then </a:t>
            </a:r>
          </a:p>
          <a:p>
            <a:pPr marL="1257300" lvl="2" indent="-342900">
              <a:buFont typeface="Arial" charset="0"/>
              <a:buChar char="•"/>
            </a:pPr>
            <a:r>
              <a:rPr lang="en-US" sz="2400" dirty="0"/>
              <a:t>Create code that changes the CSS for Captain Planet in response to button clicks.</a:t>
            </a: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endParaRPr lang="en-US" dirty="0"/>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10-CaptainPlanetGame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25 min</a:t>
            </a:r>
            <a:endParaRPr lang="en-US" i="1" dirty="0">
              <a:latin typeface="Arial" panose="020B0604020202020204" pitchFamily="34" charset="0"/>
              <a:ea typeface="Roboto" pitchFamily="2"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2838450" y="3785203"/>
            <a:ext cx="3619500" cy="2530995"/>
          </a:xfrm>
          <a:prstGeom prst="rect">
            <a:avLst/>
          </a:prstGeom>
        </p:spPr>
      </p:pic>
    </p:spTree>
    <p:extLst>
      <p:ext uri="{BB962C8B-B14F-4D97-AF65-F5344CB8AC3E}">
        <p14:creationId xmlns:p14="http://schemas.microsoft.com/office/powerpoint/2010/main" val="951511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76200" y="0"/>
            <a:ext cx="906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Collective Breathe</a:t>
            </a:r>
            <a:r>
              <a:rPr lang="mr-IN" sz="2400" b="1"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.just a couple more activities for today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295400"/>
            <a:ext cx="6324600" cy="4191000"/>
          </a:xfrm>
          <a:prstGeom prst="rect">
            <a:avLst/>
          </a:prstGeom>
        </p:spPr>
      </p:pic>
    </p:spTree>
    <p:extLst>
      <p:ext uri="{BB962C8B-B14F-4D97-AF65-F5344CB8AC3E}">
        <p14:creationId xmlns:p14="http://schemas.microsoft.com/office/powerpoint/2010/main" val="902304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Fridge Game</a:t>
            </a:r>
          </a:p>
          <a:p>
            <a:endParaRPr lang="en-US" sz="2400" b="1" dirty="0">
              <a:latin typeface="Arial" panose="020B0604020202020204" pitchFamily="34" charset="0"/>
              <a:ea typeface="Roboto" pitchFamily="2" charset="0"/>
              <a:cs typeface="Arial" panose="020B0604020202020204" pitchFamily="34" charset="0"/>
            </a:endParaRPr>
          </a:p>
          <a:p>
            <a:r>
              <a:rPr lang="en-US" sz="2400" dirty="0">
                <a:latin typeface="Arial" charset="0"/>
                <a:ea typeface="Arial" charset="0"/>
                <a:cs typeface="Arial" charset="0"/>
              </a:rPr>
              <a:t>Working in groups of 3, complete the code for the fridge activity such that:  </a:t>
            </a:r>
          </a:p>
          <a:p>
            <a:pPr marL="457200" indent="-457200">
              <a:buFont typeface="+mj-lt"/>
              <a:buAutoNum type="arabicPeriod"/>
            </a:pPr>
            <a:r>
              <a:rPr lang="en-US" sz="2400" dirty="0">
                <a:latin typeface="Arial" charset="0"/>
                <a:ea typeface="Arial" charset="0"/>
                <a:cs typeface="Arial" charset="0"/>
              </a:rPr>
              <a:t>JavaScript dynamically generates buttons for each of the letters on the screen.  </a:t>
            </a:r>
          </a:p>
          <a:p>
            <a:pPr marL="457200" indent="-457200">
              <a:buFont typeface="+mj-lt"/>
              <a:buAutoNum type="arabicPeriod"/>
            </a:pPr>
            <a:r>
              <a:rPr lang="en-US" sz="2400" dirty="0">
                <a:latin typeface="Arial" charset="0"/>
                <a:ea typeface="Arial" charset="0"/>
                <a:cs typeface="Arial" charset="0"/>
              </a:rPr>
              <a:t>Clicking any of the buttons leads the SAME letter to be displayed on the screen.  </a:t>
            </a:r>
          </a:p>
          <a:p>
            <a:pPr marL="457200" indent="-457200">
              <a:buFont typeface="+mj-lt"/>
              <a:buAutoNum type="arabicPeriod"/>
            </a:pPr>
            <a:r>
              <a:rPr lang="en-US" sz="2400" dirty="0">
                <a:latin typeface="Arial" charset="0"/>
                <a:ea typeface="Arial" charset="0"/>
                <a:cs typeface="Arial" charset="0"/>
              </a:rPr>
              <a:t>Hitting the clear button erases all of the letters from the fridge.* </a:t>
            </a:r>
          </a:p>
          <a:p>
            <a:endParaRPr lang="en-US" sz="2400" dirty="0">
              <a:latin typeface="Arial" charset="0"/>
              <a:ea typeface="Arial" charset="0"/>
              <a:cs typeface="Arial" charset="0"/>
            </a:endParaRPr>
          </a:p>
          <a:p>
            <a:r>
              <a:rPr lang="en-US" sz="2400" dirty="0">
                <a:latin typeface="Arial" charset="0"/>
                <a:ea typeface="Arial" charset="0"/>
                <a:cs typeface="Arial" charset="0"/>
              </a:rPr>
              <a:t>**NOTE:** This is a challenging exercise. You may want one person to type, while the other two watch over to catch bugs and/or research necessary snippets.</a:t>
            </a: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11-FridgeGame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12734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it-IT" sz="3200" b="1" u="sng" dirty="0"/>
              <a:t>C.A.S.K</a:t>
            </a:r>
            <a:r>
              <a:rPr lang="en-US" sz="3200" u="sng" dirty="0"/>
              <a:t> </a:t>
            </a:r>
            <a:r>
              <a:rPr lang="en-US" sz="3200" b="1" u="sng" dirty="0"/>
              <a:t>Feedback</a:t>
            </a:r>
            <a:endParaRPr lang="en-US" sz="3200" b="1" dirty="0"/>
          </a:p>
          <a:p>
            <a:pPr marL="0" indent="0">
              <a:buNone/>
            </a:pPr>
            <a:r>
              <a:rPr lang="en-US" sz="3200" b="1" dirty="0"/>
              <a:t>Specific:</a:t>
            </a:r>
            <a:r>
              <a:rPr lang="en-US" sz="3200" dirty="0"/>
              <a:t> “Feedback needs to be specific enough that I can actually come up with steps to change in response to the feedback. If the feedback is too general it does not help in the recipient’s betterment in ways that make more pleasant and productive interactions in the future.”</a:t>
            </a:r>
            <a:br>
              <a:rPr lang="en-US" sz="3200" dirty="0"/>
            </a:br>
            <a:endParaRPr lang="en-US" sz="3200" b="1" dirty="0"/>
          </a:p>
        </p:txBody>
      </p:sp>
      <p:pic>
        <p:nvPicPr>
          <p:cNvPr id="3" name="Picture 2"/>
          <p:cNvPicPr>
            <a:picLocks noChangeAspect="1"/>
          </p:cNvPicPr>
          <p:nvPr/>
        </p:nvPicPr>
        <p:blipFill>
          <a:blip r:embed="rId3"/>
          <a:stretch>
            <a:fillRect/>
          </a:stretch>
        </p:blipFill>
        <p:spPr>
          <a:xfrm>
            <a:off x="3429000" y="4428176"/>
            <a:ext cx="1879600" cy="1879600"/>
          </a:xfrm>
          <a:prstGeom prst="rect">
            <a:avLst/>
          </a:prstGeom>
        </p:spPr>
      </p:pic>
    </p:spTree>
    <p:extLst>
      <p:ext uri="{BB962C8B-B14F-4D97-AF65-F5344CB8AC3E}">
        <p14:creationId xmlns:p14="http://schemas.microsoft.com/office/powerpoint/2010/main" val="770786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Review</a:t>
            </a:r>
          </a:p>
        </p:txBody>
      </p:sp>
      <p:sp>
        <p:nvSpPr>
          <p:cNvPr id="10" name="TextBox 9"/>
          <p:cNvSpPr txBox="1"/>
          <p:nvPr/>
        </p:nvSpPr>
        <p:spPr>
          <a:xfrm>
            <a:off x="-11741" y="762000"/>
            <a:ext cx="9003341" cy="2308324"/>
          </a:xfrm>
          <a:prstGeom prst="rect">
            <a:avLst/>
          </a:prstGeom>
          <a:noFill/>
        </p:spPr>
        <p:txBody>
          <a:bodyPr wrap="square" rtlCol="0">
            <a:spAutoFit/>
          </a:bodyPr>
          <a:lstStyle/>
          <a:p>
            <a:pPr marL="342900" indent="-342900">
              <a:buFont typeface="Arial" charset="0"/>
              <a:buChar char="•"/>
            </a:pPr>
            <a:r>
              <a:rPr lang="en-US" sz="2400" dirty="0"/>
              <a:t>The creation of an array that holds all of the letters;</a:t>
            </a:r>
          </a:p>
          <a:p>
            <a:pPr marL="342900" indent="-342900">
              <a:buFont typeface="Arial" charset="0"/>
              <a:buChar char="•"/>
            </a:pPr>
            <a:r>
              <a:rPr lang="en-US" sz="2400" dirty="0"/>
              <a:t>The for loop used to take letters from the array, associate each with a data-attribute and text, and then append them onto the page. Students will be confused about the concepts of .</a:t>
            </a:r>
            <a:r>
              <a:rPr lang="en-US" sz="2400" dirty="0" err="1"/>
              <a:t>addClass</a:t>
            </a:r>
            <a:r>
              <a:rPr lang="en-US" sz="2400" dirty="0"/>
              <a:t>, .</a:t>
            </a:r>
            <a:r>
              <a:rPr lang="en-US" sz="2400" dirty="0" err="1"/>
              <a:t>attr</a:t>
            </a:r>
            <a:r>
              <a:rPr lang="en-US" sz="2400" dirty="0"/>
              <a:t>, and .text. Spend the time necessary to explain each.</a:t>
            </a:r>
          </a:p>
          <a:p>
            <a:pPr marL="342900" indent="-342900">
              <a:buFont typeface="Arial" charset="0"/>
              <a:buChar char="•"/>
            </a:pPr>
            <a:endParaRPr lang="en-US" sz="2400" dirty="0">
              <a:latin typeface="Arial" charset="0"/>
              <a:ea typeface="Arial" charset="0"/>
              <a:cs typeface="Arial" charset="0"/>
            </a:endParaRP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11-FridgeGame</a:t>
            </a:r>
            <a:endParaRPr lang="en-US" i="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76225" y="2738438"/>
            <a:ext cx="8510413" cy="3577760"/>
          </a:xfrm>
          <a:prstGeom prst="rect">
            <a:avLst/>
          </a:prstGeom>
        </p:spPr>
      </p:pic>
    </p:spTree>
    <p:extLst>
      <p:ext uri="{BB962C8B-B14F-4D97-AF65-F5344CB8AC3E}">
        <p14:creationId xmlns:p14="http://schemas.microsoft.com/office/powerpoint/2010/main" val="1880249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Review</a:t>
            </a:r>
          </a:p>
        </p:txBody>
      </p:sp>
      <p:sp>
        <p:nvSpPr>
          <p:cNvPr id="10" name="TextBox 9"/>
          <p:cNvSpPr txBox="1"/>
          <p:nvPr/>
        </p:nvSpPr>
        <p:spPr>
          <a:xfrm>
            <a:off x="-11741" y="762000"/>
            <a:ext cx="9003341" cy="1200329"/>
          </a:xfrm>
          <a:prstGeom prst="rect">
            <a:avLst/>
          </a:prstGeom>
          <a:noFill/>
        </p:spPr>
        <p:txBody>
          <a:bodyPr wrap="square" rtlCol="0">
            <a:spAutoFit/>
          </a:bodyPr>
          <a:lstStyle/>
          <a:p>
            <a:pPr marL="342900" indent="-342900">
              <a:buFont typeface="Arial" charset="0"/>
              <a:buChar char="•"/>
            </a:pPr>
            <a:r>
              <a:rPr lang="en-US" sz="2400" dirty="0"/>
              <a:t>The on-click event needed to capture button clicks. Be sure to point out how we use the data-attribute (via the .data method) to know which letter was clicked. This is a </a:t>
            </a:r>
            <a:r>
              <a:rPr lang="en-US" sz="2400" b="1" dirty="0"/>
              <a:t>KEY POINT</a:t>
            </a:r>
            <a:r>
              <a:rPr lang="en-US" sz="2400" dirty="0"/>
              <a:t>.</a:t>
            </a:r>
            <a:endParaRPr lang="en-US" sz="2400" dirty="0">
              <a:latin typeface="Arial" charset="0"/>
              <a:ea typeface="Arial" charset="0"/>
              <a:cs typeface="Arial" charset="0"/>
            </a:endParaRP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11-FridgeGame</a:t>
            </a:r>
            <a:endParaRPr lang="en-US" i="1" dirty="0">
              <a:latin typeface="Arial" panose="020B0604020202020204" pitchFamily="34" charset="0"/>
              <a:ea typeface="Roboto" pitchFamily="2"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0" y="2433586"/>
            <a:ext cx="9144000" cy="3411355"/>
          </a:xfrm>
          <a:prstGeom prst="rect">
            <a:avLst/>
          </a:prstGeom>
        </p:spPr>
      </p:pic>
    </p:spTree>
    <p:extLst>
      <p:ext uri="{BB962C8B-B14F-4D97-AF65-F5344CB8AC3E}">
        <p14:creationId xmlns:p14="http://schemas.microsoft.com/office/powerpoint/2010/main" val="656623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632311"/>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Examination: </a:t>
            </a:r>
            <a:r>
              <a:rPr lang="en-US" sz="2400" dirty="0" err="1">
                <a:latin typeface="Arial" panose="020B0604020202020204" pitchFamily="34" charset="0"/>
                <a:ea typeface="Roboto" pitchFamily="2" charset="0"/>
                <a:cs typeface="Arial" panose="020B0604020202020204" pitchFamily="34" charset="0"/>
              </a:rPr>
              <a:t>CrystalExample</a:t>
            </a: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endParaRPr lang="en-US" sz="2400" b="1" dirty="0">
              <a:latin typeface="Arial" panose="020B0604020202020204" pitchFamily="34" charset="0"/>
              <a:ea typeface="Roboto" pitchFamily="2" charset="0"/>
              <a:cs typeface="Arial" panose="020B0604020202020204" pitchFamily="34" charset="0"/>
            </a:endParaRPr>
          </a:p>
          <a:p>
            <a:r>
              <a:rPr lang="en-US" sz="2400" b="1" u="sng" dirty="0">
                <a:latin typeface="Arial" charset="0"/>
                <a:ea typeface="Arial" charset="0"/>
                <a:cs typeface="Arial" charset="0"/>
              </a:rPr>
              <a:t>Working in groups of 2-3, discuss</a:t>
            </a:r>
            <a:r>
              <a:rPr lang="en-US" sz="2400" dirty="0">
                <a:latin typeface="Arial" charset="0"/>
                <a:ea typeface="Arial" charset="0"/>
                <a:cs typeface="Arial" charset="0"/>
              </a:rPr>
              <a:t> the code in ‘</a:t>
            </a:r>
            <a:r>
              <a:rPr lang="en-US" sz="2400" dirty="0">
                <a:latin typeface="Arial" panose="020B0604020202020204" pitchFamily="34" charset="0"/>
                <a:ea typeface="Roboto" pitchFamily="2" charset="0"/>
                <a:cs typeface="Arial" panose="020B0604020202020204" pitchFamily="34" charset="0"/>
              </a:rPr>
              <a:t>12-CrystalExample’:</a:t>
            </a:r>
          </a:p>
          <a:p>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r>
              <a:rPr lang="en-US" sz="2400" dirty="0">
                <a:latin typeface="Arial" panose="020B0604020202020204" pitchFamily="34" charset="0"/>
                <a:ea typeface="Roboto" pitchFamily="2" charset="0"/>
                <a:cs typeface="Arial" panose="020B0604020202020204" pitchFamily="34" charset="0"/>
              </a:rPr>
              <a:t>Make note of what you find. </a:t>
            </a:r>
          </a:p>
          <a:p>
            <a:pPr marL="342900" indent="-342900">
              <a:buFont typeface="Arial" charset="0"/>
              <a:buChar char="•"/>
            </a:pPr>
            <a:r>
              <a:rPr lang="en-US" sz="2400" dirty="0">
                <a:latin typeface="Arial" panose="020B0604020202020204" pitchFamily="34" charset="0"/>
                <a:ea typeface="Roboto" pitchFamily="2" charset="0"/>
                <a:cs typeface="Arial" panose="020B0604020202020204" pitchFamily="34" charset="0"/>
              </a:rPr>
              <a:t>Make note of what confuses you</a:t>
            </a:r>
          </a:p>
          <a:p>
            <a:pPr marL="342900" indent="-342900">
              <a:buFont typeface="Arial" charset="0"/>
              <a:buChar char="•"/>
            </a:pPr>
            <a:r>
              <a:rPr lang="en-US" sz="2400" dirty="0">
                <a:latin typeface="Arial" panose="020B0604020202020204" pitchFamily="34" charset="0"/>
                <a:ea typeface="Roboto" pitchFamily="2" charset="0"/>
                <a:cs typeface="Arial" panose="020B0604020202020204" pitchFamily="34" charset="0"/>
              </a:rPr>
              <a:t>Use your Google-Fu to resolve any questions</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If you are unable to find a solution as a group:</a:t>
            </a:r>
          </a:p>
          <a:p>
            <a:endParaRPr lang="en-US" sz="24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ea typeface="Roboto" pitchFamily="2" charset="0"/>
                <a:cs typeface="Arial" panose="020B0604020202020204" pitchFamily="34" charset="0"/>
              </a:rPr>
              <a:t>Breathe</a:t>
            </a:r>
          </a:p>
          <a:p>
            <a:pPr marL="457200" indent="-457200">
              <a:buFont typeface="+mj-lt"/>
              <a:buAutoNum type="arabicPeriod"/>
            </a:pPr>
            <a:r>
              <a:rPr lang="en-US" sz="2400" dirty="0">
                <a:latin typeface="Arial" panose="020B0604020202020204" pitchFamily="34" charset="0"/>
                <a:ea typeface="Roboto" pitchFamily="2" charset="0"/>
                <a:cs typeface="Arial" panose="020B0604020202020204" pitchFamily="34" charset="0"/>
              </a:rPr>
              <a:t>Slack out your question to the class on the #_</a:t>
            </a:r>
            <a:r>
              <a:rPr lang="en-US" sz="2400" dirty="0" err="1">
                <a:latin typeface="Arial" panose="020B0604020202020204" pitchFamily="34" charset="0"/>
                <a:ea typeface="Roboto" pitchFamily="2" charset="0"/>
                <a:cs typeface="Arial" panose="020B0604020202020204" pitchFamily="34" charset="0"/>
              </a:rPr>
              <a:t>codingbootcamp</a:t>
            </a:r>
            <a:r>
              <a:rPr lang="en-US" sz="2400" dirty="0">
                <a:latin typeface="Arial" panose="020B0604020202020204" pitchFamily="34" charset="0"/>
                <a:ea typeface="Roboto" pitchFamily="2" charset="0"/>
                <a:cs typeface="Arial" panose="020B0604020202020204" pitchFamily="34" charset="0"/>
              </a:rPr>
              <a:t> channel </a:t>
            </a:r>
          </a:p>
          <a:p>
            <a:r>
              <a:rPr lang="en-US" sz="2400" dirty="0">
                <a:latin typeface="Arial" charset="0"/>
                <a:ea typeface="Arial" charset="0"/>
                <a:cs typeface="Arial" charset="0"/>
              </a:rPr>
              <a:t> </a:t>
            </a:r>
          </a:p>
        </p:txBody>
      </p:sp>
      <p:sp>
        <p:nvSpPr>
          <p:cNvPr id="6" name="TextBox 5"/>
          <p:cNvSpPr txBox="1"/>
          <p:nvPr/>
        </p:nvSpPr>
        <p:spPr>
          <a:xfrm>
            <a:off x="2590800" y="124825"/>
            <a:ext cx="64008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12-CrystalExample.  |    Remaining Time </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4214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9133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Time! </a:t>
            </a:r>
          </a:p>
        </p:txBody>
      </p:sp>
    </p:spTree>
    <p:extLst>
      <p:ext uri="{BB962C8B-B14F-4D97-AF65-F5344CB8AC3E}">
        <p14:creationId xmlns:p14="http://schemas.microsoft.com/office/powerpoint/2010/main" val="1003950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it-IT" sz="3200" b="1" u="sng" dirty="0"/>
              <a:t>C.A.S.K</a:t>
            </a:r>
            <a:r>
              <a:rPr lang="en-US" sz="3200" u="sng" dirty="0"/>
              <a:t> </a:t>
            </a:r>
            <a:r>
              <a:rPr lang="en-US" sz="3200" b="1" u="sng" dirty="0"/>
              <a:t>Feedback</a:t>
            </a:r>
            <a:endParaRPr lang="en-US" sz="3200" b="1" dirty="0"/>
          </a:p>
          <a:p>
            <a:pPr marL="0" indent="0">
              <a:buNone/>
            </a:pPr>
            <a:r>
              <a:rPr lang="en-US" sz="3200" b="1" dirty="0"/>
              <a:t>Kind:</a:t>
            </a:r>
            <a:r>
              <a:rPr lang="en-US" sz="3200" dirty="0"/>
              <a:t>  “Be kind. Remember the goal of feedback. Hard to receive feedback that I want to take for my betterment when I’m too busy dealing with the emotional hurt from an unkind item of feedback.”</a:t>
            </a:r>
            <a:br>
              <a:rPr lang="en-US" sz="3200" dirty="0"/>
            </a:br>
            <a:endParaRPr lang="en-US" sz="3200" b="1" dirty="0"/>
          </a:p>
        </p:txBody>
      </p:sp>
      <p:pic>
        <p:nvPicPr>
          <p:cNvPr id="3" name="Picture 2"/>
          <p:cNvPicPr>
            <a:picLocks noChangeAspect="1"/>
          </p:cNvPicPr>
          <p:nvPr/>
        </p:nvPicPr>
        <p:blipFill>
          <a:blip r:embed="rId3"/>
          <a:stretch>
            <a:fillRect/>
          </a:stretch>
        </p:blipFill>
        <p:spPr>
          <a:xfrm>
            <a:off x="2667000" y="3553937"/>
            <a:ext cx="3810000" cy="2540000"/>
          </a:xfrm>
          <a:prstGeom prst="rect">
            <a:avLst/>
          </a:prstGeom>
        </p:spPr>
      </p:pic>
    </p:spTree>
    <p:extLst>
      <p:ext uri="{BB962C8B-B14F-4D97-AF65-F5344CB8AC3E}">
        <p14:creationId xmlns:p14="http://schemas.microsoft.com/office/powerpoint/2010/main" val="103261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sz="3200" b="1" u="sng" dirty="0"/>
              <a:t>Active Listening</a:t>
            </a:r>
          </a:p>
          <a:p>
            <a:pPr marL="0" indent="0" algn="ctr">
              <a:buNone/>
            </a:pPr>
            <a:r>
              <a:rPr lang="en-US" sz="3200" dirty="0"/>
              <a:t>“It requires that the listener fully concentrate, understand, respond and then remember what is being said.”</a:t>
            </a:r>
            <a:br>
              <a:rPr lang="en-US" sz="3200" dirty="0"/>
            </a:br>
            <a:endParaRPr lang="en-US" sz="3200" b="1" dirty="0"/>
          </a:p>
        </p:txBody>
      </p:sp>
      <p:pic>
        <p:nvPicPr>
          <p:cNvPr id="3" name="Picture 2"/>
          <p:cNvPicPr>
            <a:picLocks noChangeAspect="1"/>
          </p:cNvPicPr>
          <p:nvPr/>
        </p:nvPicPr>
        <p:blipFill>
          <a:blip r:embed="rId3"/>
          <a:stretch>
            <a:fillRect/>
          </a:stretch>
        </p:blipFill>
        <p:spPr>
          <a:xfrm>
            <a:off x="2503486" y="3064513"/>
            <a:ext cx="4343400" cy="3257550"/>
          </a:xfrm>
          <a:prstGeom prst="rect">
            <a:avLst/>
          </a:prstGeom>
        </p:spPr>
      </p:pic>
    </p:spTree>
    <p:extLst>
      <p:ext uri="{BB962C8B-B14F-4D97-AF65-F5344CB8AC3E}">
        <p14:creationId xmlns:p14="http://schemas.microsoft.com/office/powerpoint/2010/main" val="1978326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Tree>
    <p:extLst>
      <p:ext uri="{BB962C8B-B14F-4D97-AF65-F5344CB8AC3E}">
        <p14:creationId xmlns:p14="http://schemas.microsoft.com/office/powerpoint/2010/main" val="900619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en-US" dirty="0"/>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br>
              <a:rPr lang="en-US" sz="3200" dirty="0"/>
            </a:br>
            <a:endParaRPr lang="en-US" sz="3200" b="1" dirty="0"/>
          </a:p>
        </p:txBody>
      </p:sp>
      <p:sp>
        <p:nvSpPr>
          <p:cNvPr id="5" name="TextBox 4"/>
          <p:cNvSpPr txBox="1"/>
          <p:nvPr/>
        </p:nvSpPr>
        <p:spPr>
          <a:xfrm>
            <a:off x="304799" y="712649"/>
            <a:ext cx="8077201" cy="5816977"/>
          </a:xfrm>
          <a:prstGeom prst="rect">
            <a:avLst/>
          </a:prstGeom>
          <a:noFill/>
        </p:spPr>
        <p:txBody>
          <a:bodyPr wrap="square" rtlCol="0">
            <a:spAutoFit/>
          </a:bodyPr>
          <a:lstStyle/>
          <a:p>
            <a:r>
              <a:rPr lang="en-US" sz="3200" b="1" dirty="0"/>
              <a:t>Variable Naming</a:t>
            </a:r>
            <a:r>
              <a:rPr lang="en-US" sz="3200" dirty="0"/>
              <a:t>: Name your </a:t>
            </a:r>
            <a:r>
              <a:rPr lang="en-US" sz="3200" b="1" dirty="0"/>
              <a:t>NOUNS</a:t>
            </a:r>
            <a:r>
              <a:rPr lang="en-US" sz="3200" dirty="0"/>
              <a:t> </a:t>
            </a:r>
          </a:p>
          <a:p>
            <a:pPr marL="514350" indent="-514350">
              <a:buFont typeface="+mj-lt"/>
              <a:buAutoNum type="arabicPeriod"/>
            </a:pPr>
            <a:r>
              <a:rPr lang="en-US" sz="3200" dirty="0"/>
              <a:t>Use short enough and long enough variable names</a:t>
            </a:r>
          </a:p>
          <a:p>
            <a:pPr marL="514350" indent="-514350">
              <a:buFont typeface="+mj-lt"/>
              <a:buAutoNum type="arabicPeriod"/>
            </a:pPr>
            <a:r>
              <a:rPr lang="en-US" sz="3200" dirty="0"/>
              <a:t>Use specific names for variables</a:t>
            </a:r>
          </a:p>
          <a:p>
            <a:pPr marL="514350" indent="-514350">
              <a:buFont typeface="+mj-lt"/>
              <a:buAutoNum type="arabicPeriod"/>
            </a:pPr>
            <a:r>
              <a:rPr lang="en-US" sz="3200" dirty="0"/>
              <a:t>Use meaningful names for variables. Variable name must define the exact explanation of its content.</a:t>
            </a:r>
          </a:p>
          <a:p>
            <a:pPr marL="514350" indent="-514350">
              <a:buFont typeface="+mj-lt"/>
              <a:buAutoNum type="arabicPeriod"/>
            </a:pPr>
            <a:r>
              <a:rPr lang="en-US" sz="3200" dirty="0"/>
              <a:t>Obey programming language standards (</a:t>
            </a:r>
            <a:r>
              <a:rPr lang="en-US" sz="3200" dirty="0" err="1"/>
              <a:t>CamelCase</a:t>
            </a:r>
            <a:r>
              <a:rPr lang="en-US" sz="3200" dirty="0"/>
              <a:t>)</a:t>
            </a:r>
          </a:p>
          <a:p>
            <a:pPr marL="514350" indent="-514350">
              <a:buFont typeface="+mj-lt"/>
              <a:buAutoNum type="arabicPeriod"/>
            </a:pPr>
            <a:r>
              <a:rPr lang="en-US" sz="3200" dirty="0"/>
              <a:t>Don't reuse same variable name in the same class in different contexts</a:t>
            </a:r>
          </a:p>
          <a:p>
            <a:endParaRPr lang="en-US" sz="2000" dirty="0"/>
          </a:p>
        </p:txBody>
      </p:sp>
    </p:spTree>
    <p:extLst>
      <p:ext uri="{BB962C8B-B14F-4D97-AF65-F5344CB8AC3E}">
        <p14:creationId xmlns:p14="http://schemas.microsoft.com/office/powerpoint/2010/main" val="2057267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15739</TotalTime>
  <Words>1816</Words>
  <Application>Microsoft Macintosh PowerPoint</Application>
  <PresentationFormat>On-screen Show (4:3)</PresentationFormat>
  <Paragraphs>364</Paragraphs>
  <Slides>54</Slides>
  <Notes>54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54</vt:i4>
      </vt:variant>
    </vt:vector>
  </HeadingPairs>
  <TitlesOfParts>
    <vt:vector size="63" baseType="lpstr">
      <vt:lpstr>Arial</vt:lpstr>
      <vt:lpstr>Calibri</vt:lpstr>
      <vt:lpstr>Calibri Light</vt:lpstr>
      <vt:lpstr>Mangal</vt:lpstr>
      <vt:lpstr>Roboto</vt:lpstr>
      <vt:lpstr>UCF - Theme</vt:lpstr>
      <vt:lpstr>Rutgers - Theme</vt:lpstr>
      <vt:lpstr>Unbranded</vt:lpstr>
      <vt:lpstr>UTAustin</vt:lpstr>
      <vt:lpstr>jQuery $(Begins)</vt:lpstr>
      <vt:lpstr>Admin Items</vt:lpstr>
      <vt:lpstr>Feedback</vt:lpstr>
      <vt:lpstr>Feedback</vt:lpstr>
      <vt:lpstr>Feedback</vt:lpstr>
      <vt:lpstr>Feedback</vt:lpstr>
      <vt:lpstr>Feedback</vt:lpstr>
      <vt:lpstr>Lessons Learned</vt:lpstr>
      <vt:lpstr>Lessons Learned</vt:lpstr>
      <vt:lpstr>Lessons Learned</vt:lpstr>
      <vt:lpstr>Lessons Learned</vt:lpstr>
      <vt:lpstr>Lessons Learned</vt:lpstr>
      <vt:lpstr>Today’s Class</vt:lpstr>
      <vt:lpstr>Objectives</vt:lpstr>
      <vt:lpstr>Notes on what we’ll be covering:</vt:lpstr>
      <vt:lpstr>DOM Manipulation</vt:lpstr>
      <vt:lpstr>Understanding the “DOM”</vt:lpstr>
      <vt:lpstr>Code Examination</vt:lpstr>
      <vt:lpstr>Code Examination: JS Generators </vt:lpstr>
      <vt:lpstr>Code Examination: JS Generators </vt:lpstr>
      <vt:lpstr>Code Examination: JS Generators </vt:lpstr>
      <vt:lpstr>PowerPoint Presentation</vt:lpstr>
      <vt:lpstr>PowerPoint Presentation</vt:lpstr>
      <vt:lpstr>Intro to jQuery</vt:lpstr>
      <vt:lpstr>Intro to jQuery</vt:lpstr>
      <vt:lpstr>jQuery Helper Library</vt:lpstr>
      <vt:lpstr>jQuery Helper Library</vt:lpstr>
      <vt:lpstr>Working with jQuery generally involves…</vt:lpstr>
      <vt:lpstr>Code Examination</vt:lpstr>
      <vt:lpstr>Code Examination</vt:lpstr>
      <vt:lpstr>PowerPoint Presentation</vt:lpstr>
      <vt:lpstr>PowerPoint Presentation</vt:lpstr>
      <vt:lpstr>Code Examination</vt:lpstr>
      <vt:lpstr>Demo Time</vt:lpstr>
      <vt:lpstr>PowerPoint Presentation</vt:lpstr>
      <vt:lpstr>PowerPoint Presentation</vt:lpstr>
      <vt:lpstr>PowerPoint Presentation</vt:lpstr>
      <vt:lpstr>Lunch: Return @  12:45!!!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Homework Time! </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DAVID HALLINAN</cp:lastModifiedBy>
  <cp:revision>1557</cp:revision>
  <cp:lastPrinted>2016-01-30T16:23:56Z</cp:lastPrinted>
  <dcterms:created xsi:type="dcterms:W3CDTF">2015-01-20T17:19:00Z</dcterms:created>
  <dcterms:modified xsi:type="dcterms:W3CDTF">2018-08-02T21:32:09Z</dcterms:modified>
</cp:coreProperties>
</file>